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9" r:id="rId2"/>
    <p:sldId id="260" r:id="rId3"/>
    <p:sldId id="261" r:id="rId4"/>
    <p:sldId id="267" r:id="rId5"/>
    <p:sldId id="266" r:id="rId6"/>
    <p:sldId id="263" r:id="rId7"/>
    <p:sldId id="265" r:id="rId8"/>
    <p:sldId id="262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00CC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462" y="10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76926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9537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67142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55940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77993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299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88473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2345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945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79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81948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4C8F448-5012-4CD9-B078-8A1E52C66E12}" type="datetimeFigureOut">
              <a:rPr lang="en-US" smtClean="0"/>
              <a:t>6/5/2014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AFD8A6-2246-47CE-9A5F-B43620E1F1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86887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>
            <a:normAutofit fontScale="90000"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smtClean="0">
                <a:solidFill>
                  <a:srgbClr val="FF0000"/>
                </a:solidFill>
              </a:rPr>
              <a:t>How were the yeast cells extracted?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457200" y="1417638"/>
            <a:ext cx="8229600" cy="486122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342900" indent="-3429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ct val="20000"/>
              </a:spcBef>
              <a:buFont typeface="Arial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/>
              <a:t>Method 1: </a:t>
            </a:r>
          </a:p>
          <a:p>
            <a:pPr lvl="1"/>
            <a:r>
              <a:rPr lang="en-US" dirty="0" smtClean="0"/>
              <a:t>Quench: -80°C, 80% </a:t>
            </a:r>
            <a:r>
              <a:rPr lang="en-US" dirty="0" err="1" smtClean="0"/>
              <a:t>MeOH</a:t>
            </a:r>
            <a:endParaRPr lang="en-US" dirty="0" smtClean="0"/>
          </a:p>
          <a:p>
            <a:pPr lvl="1"/>
            <a:r>
              <a:rPr lang="en-US" dirty="0" smtClean="0"/>
              <a:t>Extract: 80% </a:t>
            </a:r>
            <a:r>
              <a:rPr lang="en-US" dirty="0" err="1" smtClean="0"/>
              <a:t>MeOH</a:t>
            </a:r>
            <a:r>
              <a:rPr lang="en-US" dirty="0" smtClean="0"/>
              <a:t>, 100% Chloroform 30 minutes at room temperature</a:t>
            </a:r>
          </a:p>
          <a:p>
            <a:r>
              <a:rPr lang="en-US" b="1" dirty="0" smtClean="0"/>
              <a:t>Method 2:</a:t>
            </a:r>
          </a:p>
          <a:p>
            <a:pPr lvl="1"/>
            <a:r>
              <a:rPr lang="en-US" b="1" dirty="0" smtClean="0"/>
              <a:t>Quench: -80°C, 80% </a:t>
            </a:r>
            <a:r>
              <a:rPr lang="en-US" b="1" dirty="0" err="1" smtClean="0"/>
              <a:t>MeOH</a:t>
            </a:r>
            <a:endParaRPr lang="en-US" b="1" dirty="0" smtClean="0"/>
          </a:p>
          <a:p>
            <a:pPr lvl="1"/>
            <a:r>
              <a:rPr lang="en-US" b="1" dirty="0" smtClean="0"/>
              <a:t>Extract:</a:t>
            </a:r>
            <a:r>
              <a:rPr lang="en-US" dirty="0" smtClean="0"/>
              <a:t> </a:t>
            </a:r>
            <a:r>
              <a:rPr lang="en-US" b="1" dirty="0" smtClean="0"/>
              <a:t>-80°C,</a:t>
            </a:r>
            <a:r>
              <a:rPr lang="en-US" dirty="0" smtClean="0"/>
              <a:t> </a:t>
            </a:r>
            <a:r>
              <a:rPr lang="en-US" b="1" dirty="0" smtClean="0"/>
              <a:t>80% </a:t>
            </a:r>
            <a:r>
              <a:rPr lang="en-US" b="1" dirty="0" err="1" smtClean="0"/>
              <a:t>MeOH</a:t>
            </a:r>
            <a:r>
              <a:rPr lang="en-US" b="1" dirty="0" smtClean="0"/>
              <a:t>, 100% Chloroform 30 minutes in a dry ice/</a:t>
            </a:r>
            <a:r>
              <a:rPr lang="en-US" b="1" dirty="0" err="1" smtClean="0"/>
              <a:t>EtOH</a:t>
            </a:r>
            <a:r>
              <a:rPr lang="en-US" b="1" dirty="0" smtClean="0"/>
              <a:t> bath</a:t>
            </a:r>
          </a:p>
          <a:p>
            <a:r>
              <a:rPr lang="en-US" dirty="0" smtClean="0"/>
              <a:t>Method 3:</a:t>
            </a:r>
          </a:p>
          <a:p>
            <a:pPr lvl="1"/>
            <a:r>
              <a:rPr lang="en-US" dirty="0" smtClean="0"/>
              <a:t>Quench: ice-cold dH</a:t>
            </a:r>
            <a:r>
              <a:rPr lang="en-US" baseline="-25000" dirty="0" smtClean="0"/>
              <a:t>2</a:t>
            </a:r>
            <a:r>
              <a:rPr lang="en-US" dirty="0" smtClean="0"/>
              <a:t>O</a:t>
            </a:r>
          </a:p>
          <a:p>
            <a:pPr lvl="1"/>
            <a:r>
              <a:rPr lang="en-US" dirty="0" smtClean="0"/>
              <a:t>Extract: -80°C, 80% </a:t>
            </a:r>
            <a:r>
              <a:rPr lang="en-US" dirty="0" err="1" smtClean="0"/>
              <a:t>MeOH</a:t>
            </a:r>
            <a:r>
              <a:rPr lang="en-US" dirty="0" smtClean="0"/>
              <a:t>, 100% Chloroform 30 minutes in a dry ice/</a:t>
            </a:r>
            <a:r>
              <a:rPr lang="en-US" dirty="0" err="1" smtClean="0"/>
              <a:t>EtOH</a:t>
            </a:r>
            <a:r>
              <a:rPr lang="en-US" dirty="0" smtClean="0"/>
              <a:t> bath</a:t>
            </a:r>
          </a:p>
          <a:p>
            <a:r>
              <a:rPr lang="en-US" dirty="0" smtClean="0"/>
              <a:t>Method 4:</a:t>
            </a:r>
          </a:p>
          <a:p>
            <a:pPr lvl="1"/>
            <a:r>
              <a:rPr lang="en-US" dirty="0" smtClean="0"/>
              <a:t>Quench: ice-cold PBS</a:t>
            </a:r>
          </a:p>
          <a:p>
            <a:pPr lvl="1"/>
            <a:r>
              <a:rPr lang="en-US" dirty="0" smtClean="0"/>
              <a:t>Extract: -80°C, 80% </a:t>
            </a:r>
            <a:r>
              <a:rPr lang="en-US" dirty="0" err="1" smtClean="0"/>
              <a:t>MeOH</a:t>
            </a:r>
            <a:r>
              <a:rPr lang="en-US" dirty="0" smtClean="0"/>
              <a:t>, 100% Chloroform 30 minutes in a dry ice/</a:t>
            </a:r>
            <a:r>
              <a:rPr lang="en-US" dirty="0" err="1" smtClean="0"/>
              <a:t>EtOH</a:t>
            </a:r>
            <a:r>
              <a:rPr lang="en-US" dirty="0" smtClean="0"/>
              <a:t> bath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25877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AQUEOUS EXTRACT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008" y="1828800"/>
            <a:ext cx="9003792" cy="373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304800" y="58674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Extraction A; </a:t>
            </a:r>
            <a:r>
              <a:rPr lang="en-US" dirty="0" smtClean="0">
                <a:solidFill>
                  <a:srgbClr val="FF0000"/>
                </a:solidFill>
              </a:rPr>
              <a:t>Red: Extraction B; </a:t>
            </a:r>
            <a:r>
              <a:rPr lang="en-US" dirty="0" smtClean="0">
                <a:solidFill>
                  <a:srgbClr val="3333FF"/>
                </a:solidFill>
              </a:rPr>
              <a:t>Blue: Extraction C; </a:t>
            </a:r>
            <a:r>
              <a:rPr lang="en-US" dirty="0" smtClean="0">
                <a:solidFill>
                  <a:srgbClr val="CC00CC"/>
                </a:solidFill>
              </a:rPr>
              <a:t>Purple: Extraction D</a:t>
            </a:r>
            <a:endParaRPr lang="en-US" dirty="0">
              <a:solidFill>
                <a:srgbClr val="CC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918859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3694" y="260866"/>
            <a:ext cx="8229600" cy="1143000"/>
          </a:xfrm>
        </p:spPr>
        <p:txBody>
          <a:bodyPr/>
          <a:lstStyle/>
          <a:p>
            <a:r>
              <a:rPr lang="en-US" dirty="0"/>
              <a:t>AQUEOUS EXTRACT</a:t>
            </a:r>
          </a:p>
        </p:txBody>
      </p:sp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7838" y="1514142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27838" y="1219200"/>
            <a:ext cx="236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M1 (Group A Aqueous)</a:t>
            </a: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141029" y="3744230"/>
            <a:ext cx="72776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acetate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7496642" y="2940152"/>
            <a:ext cx="7200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alanine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>
            <a:off x="7113874" y="3527547"/>
            <a:ext cx="77348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acetone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>
            <a:off x="6202489" y="3258978"/>
            <a:ext cx="77854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arginine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6279970" y="4318632"/>
            <a:ext cx="8778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aspartate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>
            <a:off x="6197621" y="3067121"/>
            <a:ext cx="83080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carnitine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6700868" y="2993070"/>
            <a:ext cx="65511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citrate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>
            <a:off x="1109913" y="4556189"/>
            <a:ext cx="768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formate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3087599" y="4371366"/>
            <a:ext cx="855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fumarate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6807829" y="2124868"/>
            <a:ext cx="91986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glutamine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6727265" y="3018889"/>
            <a:ext cx="9274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glutamate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6666242" y="2172959"/>
            <a:ext cx="84369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glutarate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6042878" y="3864113"/>
            <a:ext cx="102560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glutathione</a:t>
            </a:r>
            <a:endParaRPr lang="en-US" sz="1400" dirty="0"/>
          </a:p>
        </p:txBody>
      </p:sp>
      <p:sp>
        <p:nvSpPr>
          <p:cNvPr id="19" name="TextBox 18"/>
          <p:cNvSpPr txBox="1"/>
          <p:nvPr/>
        </p:nvSpPr>
        <p:spPr>
          <a:xfrm rot="16200000">
            <a:off x="5638800" y="2209800"/>
            <a:ext cx="69211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glycine</a:t>
            </a:r>
            <a:endParaRPr lang="en-US" sz="1400" dirty="0"/>
          </a:p>
        </p:txBody>
      </p:sp>
      <p:sp>
        <p:nvSpPr>
          <p:cNvPr id="20" name="TextBox 19"/>
          <p:cNvSpPr txBox="1"/>
          <p:nvPr/>
        </p:nvSpPr>
        <p:spPr>
          <a:xfrm rot="16200000">
            <a:off x="7656558" y="4145577"/>
            <a:ext cx="10157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isobutyrate</a:t>
            </a:r>
            <a:endParaRPr lang="en-US" sz="1400" dirty="0"/>
          </a:p>
        </p:txBody>
      </p:sp>
      <p:sp>
        <p:nvSpPr>
          <p:cNvPr id="21" name="TextBox 20"/>
          <p:cNvSpPr txBox="1"/>
          <p:nvPr/>
        </p:nvSpPr>
        <p:spPr>
          <a:xfrm rot="16200000">
            <a:off x="7842020" y="3320628"/>
            <a:ext cx="91884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isoleucine</a:t>
            </a:r>
            <a:endParaRPr lang="en-US" sz="1400" dirty="0"/>
          </a:p>
        </p:txBody>
      </p:sp>
      <p:sp>
        <p:nvSpPr>
          <p:cNvPr id="22" name="TextBox 21"/>
          <p:cNvSpPr txBox="1"/>
          <p:nvPr/>
        </p:nvSpPr>
        <p:spPr>
          <a:xfrm rot="16200000">
            <a:off x="7760219" y="3027438"/>
            <a:ext cx="68063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lactate</a:t>
            </a:r>
            <a:endParaRPr lang="en-US" sz="1400" dirty="0"/>
          </a:p>
        </p:txBody>
      </p:sp>
      <p:sp>
        <p:nvSpPr>
          <p:cNvPr id="23" name="TextBox 22"/>
          <p:cNvSpPr txBox="1"/>
          <p:nvPr/>
        </p:nvSpPr>
        <p:spPr>
          <a:xfrm rot="16200000">
            <a:off x="8147686" y="3637681"/>
            <a:ext cx="712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leucine</a:t>
            </a:r>
            <a:endParaRPr lang="en-US" sz="1400" dirty="0"/>
          </a:p>
        </p:txBody>
      </p:sp>
      <p:sp>
        <p:nvSpPr>
          <p:cNvPr id="24" name="TextBox 23"/>
          <p:cNvSpPr txBox="1"/>
          <p:nvPr/>
        </p:nvSpPr>
        <p:spPr>
          <a:xfrm rot="16200000">
            <a:off x="6152229" y="3658379"/>
            <a:ext cx="607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lycine</a:t>
            </a:r>
            <a:endParaRPr lang="en-US" sz="1400" dirty="0"/>
          </a:p>
        </p:txBody>
      </p:sp>
      <p:sp>
        <p:nvSpPr>
          <p:cNvPr id="25" name="TextBox 24"/>
          <p:cNvSpPr txBox="1"/>
          <p:nvPr/>
        </p:nvSpPr>
        <p:spPr>
          <a:xfrm>
            <a:off x="6057105" y="1511046"/>
            <a:ext cx="88902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methanol</a:t>
            </a:r>
            <a:endParaRPr lang="en-US" sz="1400" dirty="0"/>
          </a:p>
        </p:txBody>
      </p:sp>
      <p:sp>
        <p:nvSpPr>
          <p:cNvPr id="26" name="TextBox 25"/>
          <p:cNvSpPr txBox="1"/>
          <p:nvPr/>
        </p:nvSpPr>
        <p:spPr>
          <a:xfrm>
            <a:off x="385035" y="4503564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27" name="TextBox 26"/>
          <p:cNvSpPr txBox="1"/>
          <p:nvPr/>
        </p:nvSpPr>
        <p:spPr>
          <a:xfrm rot="16200000">
            <a:off x="1934394" y="4345419"/>
            <a:ext cx="121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phenylalanine</a:t>
            </a:r>
            <a:endParaRPr lang="en-US" sz="1400" dirty="0"/>
          </a:p>
        </p:txBody>
      </p:sp>
      <p:sp>
        <p:nvSpPr>
          <p:cNvPr id="28" name="TextBox 27"/>
          <p:cNvSpPr txBox="1"/>
          <p:nvPr/>
        </p:nvSpPr>
        <p:spPr>
          <a:xfrm rot="16200000">
            <a:off x="5134334" y="4311489"/>
            <a:ext cx="7011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proline</a:t>
            </a:r>
            <a:endParaRPr lang="en-US" sz="1400" dirty="0"/>
          </a:p>
        </p:txBody>
      </p:sp>
      <p:sp>
        <p:nvSpPr>
          <p:cNvPr id="30" name="TextBox 29"/>
          <p:cNvSpPr txBox="1"/>
          <p:nvPr/>
        </p:nvSpPr>
        <p:spPr>
          <a:xfrm rot="16200000">
            <a:off x="7828928" y="2428090"/>
            <a:ext cx="1380955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propylene </a:t>
            </a:r>
            <a:r>
              <a:rPr lang="en-US" sz="1400" dirty="0" smtClean="0"/>
              <a:t>glycol</a:t>
            </a:r>
            <a:endParaRPr lang="en-US" sz="1400" dirty="0"/>
          </a:p>
        </p:txBody>
      </p:sp>
      <p:sp>
        <p:nvSpPr>
          <p:cNvPr id="2048" name="TextBox 2047"/>
          <p:cNvSpPr txBox="1"/>
          <p:nvPr/>
        </p:nvSpPr>
        <p:spPr>
          <a:xfrm rot="16200000">
            <a:off x="5259276" y="3844300"/>
            <a:ext cx="63350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serine</a:t>
            </a:r>
            <a:endParaRPr lang="en-US" sz="1400" dirty="0"/>
          </a:p>
        </p:txBody>
      </p:sp>
      <p:sp>
        <p:nvSpPr>
          <p:cNvPr id="2049" name="TextBox 2048"/>
          <p:cNvSpPr txBox="1"/>
          <p:nvPr/>
        </p:nvSpPr>
        <p:spPr>
          <a:xfrm rot="16200000">
            <a:off x="6970893" y="2937571"/>
            <a:ext cx="8703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succinate</a:t>
            </a:r>
            <a:endParaRPr lang="en-US" sz="1400" dirty="0"/>
          </a:p>
        </p:txBody>
      </p:sp>
      <p:sp>
        <p:nvSpPr>
          <p:cNvPr id="2050" name="TextBox 2049"/>
          <p:cNvSpPr txBox="1"/>
          <p:nvPr/>
        </p:nvSpPr>
        <p:spPr>
          <a:xfrm rot="16200000">
            <a:off x="7541039" y="2009722"/>
            <a:ext cx="9052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threonine</a:t>
            </a:r>
            <a:endParaRPr lang="en-US" sz="1400" dirty="0"/>
          </a:p>
        </p:txBody>
      </p:sp>
      <p:sp>
        <p:nvSpPr>
          <p:cNvPr id="2051" name="TextBox 2050"/>
          <p:cNvSpPr txBox="1"/>
          <p:nvPr/>
        </p:nvSpPr>
        <p:spPr>
          <a:xfrm>
            <a:off x="4583148" y="1863743"/>
            <a:ext cx="87318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trehalose</a:t>
            </a:r>
            <a:endParaRPr lang="en-US" sz="1400" dirty="0"/>
          </a:p>
        </p:txBody>
      </p:sp>
      <p:sp>
        <p:nvSpPr>
          <p:cNvPr id="2053" name="TextBox 2052"/>
          <p:cNvSpPr txBox="1"/>
          <p:nvPr/>
        </p:nvSpPr>
        <p:spPr>
          <a:xfrm rot="16200000">
            <a:off x="2610300" y="4155508"/>
            <a:ext cx="7780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tyrosine</a:t>
            </a:r>
            <a:endParaRPr lang="en-US" sz="1400" dirty="0"/>
          </a:p>
        </p:txBody>
      </p:sp>
      <p:sp>
        <p:nvSpPr>
          <p:cNvPr id="2054" name="TextBox 2053"/>
          <p:cNvSpPr txBox="1"/>
          <p:nvPr/>
        </p:nvSpPr>
        <p:spPr>
          <a:xfrm rot="16200000">
            <a:off x="3438427" y="4088470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UDP-glucose</a:t>
            </a:r>
            <a:endParaRPr lang="en-US" sz="1400" dirty="0"/>
          </a:p>
        </p:txBody>
      </p:sp>
      <p:sp>
        <p:nvSpPr>
          <p:cNvPr id="2055" name="TextBox 2054"/>
          <p:cNvSpPr txBox="1"/>
          <p:nvPr/>
        </p:nvSpPr>
        <p:spPr>
          <a:xfrm rot="16200000">
            <a:off x="8009315" y="2080802"/>
            <a:ext cx="61805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valine</a:t>
            </a:r>
            <a:endParaRPr lang="en-US" sz="1400" dirty="0"/>
          </a:p>
        </p:txBody>
      </p:sp>
      <p:cxnSp>
        <p:nvCxnSpPr>
          <p:cNvPr id="2057" name="Straight Connector 2056"/>
          <p:cNvCxnSpPr/>
          <p:nvPr/>
        </p:nvCxnSpPr>
        <p:spPr>
          <a:xfrm flipV="1">
            <a:off x="7174824" y="3774996"/>
            <a:ext cx="181222" cy="86153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 flipV="1">
            <a:off x="7504910" y="3987475"/>
            <a:ext cx="143853" cy="127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 flipV="1">
            <a:off x="6222329" y="3454837"/>
            <a:ext cx="233477" cy="101977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TextBox 43"/>
          <p:cNvSpPr txBox="1"/>
          <p:nvPr/>
        </p:nvSpPr>
        <p:spPr>
          <a:xfrm rot="16200000">
            <a:off x="6323577" y="4113777"/>
            <a:ext cx="106586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asaparagine</a:t>
            </a:r>
            <a:endParaRPr lang="en-US" sz="1400" dirty="0"/>
          </a:p>
        </p:txBody>
      </p:sp>
      <p:cxnSp>
        <p:nvCxnSpPr>
          <p:cNvPr id="49" name="Straight Connector 48"/>
          <p:cNvCxnSpPr/>
          <p:nvPr/>
        </p:nvCxnSpPr>
        <p:spPr>
          <a:xfrm flipV="1">
            <a:off x="6239593" y="3272456"/>
            <a:ext cx="162197" cy="107923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/>
          <p:nvPr/>
        </p:nvCxnSpPr>
        <p:spPr>
          <a:xfrm flipV="1">
            <a:off x="6999724" y="3412866"/>
            <a:ext cx="16190" cy="85589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 flipV="1">
            <a:off x="1557849" y="4749475"/>
            <a:ext cx="143853" cy="127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/>
          <p:cNvCxnSpPr/>
          <p:nvPr/>
        </p:nvCxnSpPr>
        <p:spPr>
          <a:xfrm flipV="1">
            <a:off x="3280873" y="4911423"/>
            <a:ext cx="143853" cy="127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Straight Connector 53"/>
          <p:cNvCxnSpPr/>
          <p:nvPr/>
        </p:nvCxnSpPr>
        <p:spPr>
          <a:xfrm flipV="1">
            <a:off x="7072617" y="3540299"/>
            <a:ext cx="143853" cy="12732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Straight Connector 54"/>
          <p:cNvCxnSpPr/>
          <p:nvPr/>
        </p:nvCxnSpPr>
        <p:spPr>
          <a:xfrm flipH="1" flipV="1">
            <a:off x="6555680" y="4419600"/>
            <a:ext cx="195405" cy="55769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Straight Connector 56"/>
          <p:cNvCxnSpPr/>
          <p:nvPr/>
        </p:nvCxnSpPr>
        <p:spPr>
          <a:xfrm flipV="1">
            <a:off x="5982714" y="2674286"/>
            <a:ext cx="16190" cy="207518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9" name="Straight Connector 58"/>
          <p:cNvCxnSpPr/>
          <p:nvPr/>
        </p:nvCxnSpPr>
        <p:spPr>
          <a:xfrm flipV="1">
            <a:off x="8153400" y="4724400"/>
            <a:ext cx="4554" cy="1184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/>
          <p:nvPr/>
        </p:nvCxnSpPr>
        <p:spPr>
          <a:xfrm flipV="1">
            <a:off x="8296497" y="3850449"/>
            <a:ext cx="16190" cy="85589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/>
          <p:cNvCxnSpPr/>
          <p:nvPr/>
        </p:nvCxnSpPr>
        <p:spPr>
          <a:xfrm flipV="1">
            <a:off x="8099078" y="3454837"/>
            <a:ext cx="0" cy="1294638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/>
          <p:cNvCxnSpPr/>
          <p:nvPr/>
        </p:nvCxnSpPr>
        <p:spPr>
          <a:xfrm flipV="1">
            <a:off x="8349824" y="4022646"/>
            <a:ext cx="153889" cy="61388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/>
          <p:cNvCxnSpPr/>
          <p:nvPr/>
        </p:nvCxnSpPr>
        <p:spPr>
          <a:xfrm flipV="1">
            <a:off x="6443424" y="4072891"/>
            <a:ext cx="0" cy="45791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Straight Connector 67"/>
          <p:cNvCxnSpPr/>
          <p:nvPr/>
        </p:nvCxnSpPr>
        <p:spPr>
          <a:xfrm flipH="1" flipV="1">
            <a:off x="838200" y="4783611"/>
            <a:ext cx="76200" cy="22296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Connector 69"/>
          <p:cNvCxnSpPr/>
          <p:nvPr/>
        </p:nvCxnSpPr>
        <p:spPr>
          <a:xfrm flipV="1">
            <a:off x="5479910" y="4777620"/>
            <a:ext cx="0" cy="99180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2" name="Straight Connector 71"/>
          <p:cNvCxnSpPr/>
          <p:nvPr/>
        </p:nvCxnSpPr>
        <p:spPr>
          <a:xfrm flipV="1">
            <a:off x="8312687" y="3221009"/>
            <a:ext cx="225744" cy="147743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4" name="Straight Connector 73"/>
          <p:cNvCxnSpPr>
            <a:endCxn id="2048" idx="1"/>
          </p:cNvCxnSpPr>
          <p:nvPr/>
        </p:nvCxnSpPr>
        <p:spPr>
          <a:xfrm flipH="1" flipV="1">
            <a:off x="5576030" y="4314942"/>
            <a:ext cx="51105" cy="549141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6" name="Straight Connector 75"/>
          <p:cNvCxnSpPr>
            <a:endCxn id="2049" idx="1"/>
          </p:cNvCxnSpPr>
          <p:nvPr/>
        </p:nvCxnSpPr>
        <p:spPr>
          <a:xfrm flipV="1">
            <a:off x="7023037" y="3526643"/>
            <a:ext cx="383040" cy="86153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8" name="Straight Connector 77"/>
          <p:cNvCxnSpPr/>
          <p:nvPr/>
        </p:nvCxnSpPr>
        <p:spPr>
          <a:xfrm flipV="1">
            <a:off x="7079993" y="2692254"/>
            <a:ext cx="16190" cy="2075189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9" name="Straight Connector 78"/>
          <p:cNvCxnSpPr/>
          <p:nvPr/>
        </p:nvCxnSpPr>
        <p:spPr>
          <a:xfrm flipV="1">
            <a:off x="7072617" y="2634889"/>
            <a:ext cx="195145" cy="211458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H="1" flipV="1">
            <a:off x="7993247" y="2552736"/>
            <a:ext cx="416" cy="183544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5" name="Straight Connector 84"/>
          <p:cNvCxnSpPr/>
          <p:nvPr/>
        </p:nvCxnSpPr>
        <p:spPr>
          <a:xfrm flipV="1">
            <a:off x="4609719" y="2143732"/>
            <a:ext cx="283271" cy="54852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Straight Connector 86"/>
          <p:cNvCxnSpPr>
            <a:endCxn id="2051" idx="2"/>
          </p:cNvCxnSpPr>
          <p:nvPr/>
        </p:nvCxnSpPr>
        <p:spPr>
          <a:xfrm flipH="1" flipV="1">
            <a:off x="5019742" y="2171520"/>
            <a:ext cx="710176" cy="843576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>
            <a:endCxn id="2053" idx="1"/>
          </p:cNvCxnSpPr>
          <p:nvPr/>
        </p:nvCxnSpPr>
        <p:spPr>
          <a:xfrm flipV="1">
            <a:off x="2999348" y="4698446"/>
            <a:ext cx="2" cy="254555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/>
          <p:cNvCxnSpPr>
            <a:endCxn id="2054" idx="1"/>
          </p:cNvCxnSpPr>
          <p:nvPr/>
        </p:nvCxnSpPr>
        <p:spPr>
          <a:xfrm flipV="1">
            <a:off x="3842778" y="4800600"/>
            <a:ext cx="153891" cy="190692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8349408" y="2581978"/>
            <a:ext cx="416" cy="1835443"/>
          </a:xfrm>
          <a:prstGeom prst="lin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3775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AQUEOUS EXTRACT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693" y="1930122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 rot="16200000">
            <a:off x="3134854" y="4393270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UDP-glucose</a:t>
            </a:r>
            <a:endParaRPr lang="en-US" sz="1400" dirty="0"/>
          </a:p>
        </p:txBody>
      </p:sp>
      <p:sp>
        <p:nvSpPr>
          <p:cNvPr id="5" name="TextBox 4"/>
          <p:cNvSpPr txBox="1"/>
          <p:nvPr/>
        </p:nvSpPr>
        <p:spPr>
          <a:xfrm rot="16200000">
            <a:off x="7596648" y="4698070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UDP-glucose</a:t>
            </a:r>
            <a:endParaRPr lang="en-US" sz="1400" dirty="0"/>
          </a:p>
        </p:txBody>
      </p:sp>
      <p:sp>
        <p:nvSpPr>
          <p:cNvPr id="6" name="TextBox 5"/>
          <p:cNvSpPr txBox="1"/>
          <p:nvPr/>
        </p:nvSpPr>
        <p:spPr>
          <a:xfrm rot="16200000">
            <a:off x="6915315" y="4188800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UDP-glucose</a:t>
            </a:r>
            <a:endParaRPr lang="en-US" sz="1400" dirty="0"/>
          </a:p>
        </p:txBody>
      </p:sp>
      <p:sp>
        <p:nvSpPr>
          <p:cNvPr id="7" name="TextBox 6"/>
          <p:cNvSpPr txBox="1"/>
          <p:nvPr/>
        </p:nvSpPr>
        <p:spPr>
          <a:xfrm rot="16200000">
            <a:off x="5082048" y="3985753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tyrosine</a:t>
            </a:r>
            <a:endParaRPr lang="en-US" sz="1400" dirty="0"/>
          </a:p>
        </p:txBody>
      </p:sp>
      <p:sp>
        <p:nvSpPr>
          <p:cNvPr id="8" name="TextBox 7"/>
          <p:cNvSpPr txBox="1"/>
          <p:nvPr/>
        </p:nvSpPr>
        <p:spPr>
          <a:xfrm rot="16200000">
            <a:off x="4472448" y="3897969"/>
            <a:ext cx="111648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tyrosine</a:t>
            </a:r>
            <a:endParaRPr lang="en-US" sz="1400" dirty="0"/>
          </a:p>
        </p:txBody>
      </p:sp>
      <p:sp>
        <p:nvSpPr>
          <p:cNvPr id="9" name="TextBox 8"/>
          <p:cNvSpPr txBox="1"/>
          <p:nvPr/>
        </p:nvSpPr>
        <p:spPr>
          <a:xfrm rot="16200000">
            <a:off x="5974543" y="4456210"/>
            <a:ext cx="855491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fumarate</a:t>
            </a:r>
            <a:endParaRPr lang="en-US" sz="1400" dirty="0"/>
          </a:p>
        </p:txBody>
      </p:sp>
      <p:sp>
        <p:nvSpPr>
          <p:cNvPr id="10" name="TextBox 9"/>
          <p:cNvSpPr txBox="1"/>
          <p:nvPr/>
        </p:nvSpPr>
        <p:spPr>
          <a:xfrm rot="16200000">
            <a:off x="2088531" y="2955328"/>
            <a:ext cx="768800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err="1" smtClean="0"/>
              <a:t>formate</a:t>
            </a:r>
            <a:endParaRPr lang="en-US" sz="1400" dirty="0"/>
          </a:p>
        </p:txBody>
      </p:sp>
      <p:sp>
        <p:nvSpPr>
          <p:cNvPr id="11" name="TextBox 10"/>
          <p:cNvSpPr txBox="1"/>
          <p:nvPr/>
        </p:nvSpPr>
        <p:spPr>
          <a:xfrm rot="16200000">
            <a:off x="534456" y="4393269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2" name="TextBox 11"/>
          <p:cNvSpPr txBox="1"/>
          <p:nvPr/>
        </p:nvSpPr>
        <p:spPr>
          <a:xfrm rot="16200000">
            <a:off x="6863452" y="4368797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3" name="TextBox 12"/>
          <p:cNvSpPr txBox="1"/>
          <p:nvPr/>
        </p:nvSpPr>
        <p:spPr>
          <a:xfrm rot="16200000">
            <a:off x="924605" y="4583876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4" name="TextBox 13"/>
          <p:cNvSpPr txBox="1"/>
          <p:nvPr/>
        </p:nvSpPr>
        <p:spPr>
          <a:xfrm rot="16200000">
            <a:off x="7017340" y="4395743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5" name="TextBox 14"/>
          <p:cNvSpPr txBox="1"/>
          <p:nvPr/>
        </p:nvSpPr>
        <p:spPr>
          <a:xfrm rot="16200000">
            <a:off x="1529450" y="4649185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6" name="TextBox 15"/>
          <p:cNvSpPr txBox="1"/>
          <p:nvPr/>
        </p:nvSpPr>
        <p:spPr>
          <a:xfrm rot="16200000">
            <a:off x="2366162" y="4638948"/>
            <a:ext cx="604653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7" name="TextBox 16"/>
          <p:cNvSpPr txBox="1"/>
          <p:nvPr/>
        </p:nvSpPr>
        <p:spPr>
          <a:xfrm rot="16200000">
            <a:off x="2822125" y="4253071"/>
            <a:ext cx="60712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NAD+</a:t>
            </a:r>
            <a:endParaRPr lang="en-US" sz="1400" dirty="0"/>
          </a:p>
        </p:txBody>
      </p:sp>
      <p:sp>
        <p:nvSpPr>
          <p:cNvPr id="18" name="TextBox 17"/>
          <p:cNvSpPr txBox="1"/>
          <p:nvPr/>
        </p:nvSpPr>
        <p:spPr>
          <a:xfrm rot="16200000">
            <a:off x="4082446" y="3897969"/>
            <a:ext cx="121366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 smtClean="0"/>
              <a:t>phenylalanine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7487604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AQUEOUS EXTRACT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8674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Extraction A; </a:t>
            </a:r>
            <a:r>
              <a:rPr lang="en-US" dirty="0" smtClean="0">
                <a:solidFill>
                  <a:srgbClr val="FF0000"/>
                </a:solidFill>
              </a:rPr>
              <a:t>Red: Extraction B; </a:t>
            </a:r>
            <a:r>
              <a:rPr lang="en-US" dirty="0" smtClean="0">
                <a:solidFill>
                  <a:srgbClr val="3333FF"/>
                </a:solidFill>
              </a:rPr>
              <a:t>Blue: Extraction C; </a:t>
            </a:r>
            <a:r>
              <a:rPr lang="en-US" dirty="0" smtClean="0">
                <a:solidFill>
                  <a:srgbClr val="CC00CC"/>
                </a:solidFill>
              </a:rPr>
              <a:t>Purple: Extraction D</a:t>
            </a:r>
            <a:endParaRPr lang="en-US" dirty="0">
              <a:solidFill>
                <a:srgbClr val="CC00CC"/>
              </a:solidFill>
            </a:endParaRPr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208" y="1960055"/>
            <a:ext cx="9003792" cy="37391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479028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 </a:t>
            </a:r>
            <a:r>
              <a:rPr lang="en-US" dirty="0"/>
              <a:t>EXTRACT</a:t>
            </a:r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905000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8" name="TextBox 7"/>
          <p:cNvSpPr txBox="1"/>
          <p:nvPr/>
        </p:nvSpPr>
        <p:spPr>
          <a:xfrm>
            <a:off x="227838" y="1219200"/>
            <a:ext cx="23629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L1 (Group A Aqueous)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91820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 </a:t>
            </a:r>
            <a:r>
              <a:rPr lang="en-US" dirty="0"/>
              <a:t>EXTRACT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8674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Extraction A; </a:t>
            </a:r>
            <a:r>
              <a:rPr lang="en-US" dirty="0" smtClean="0">
                <a:solidFill>
                  <a:srgbClr val="FF0000"/>
                </a:solidFill>
              </a:rPr>
              <a:t>Red: Extraction B; </a:t>
            </a:r>
            <a:r>
              <a:rPr lang="en-US" dirty="0" smtClean="0">
                <a:solidFill>
                  <a:srgbClr val="3333FF"/>
                </a:solidFill>
              </a:rPr>
              <a:t>Blue: Extraction C; </a:t>
            </a:r>
            <a:r>
              <a:rPr lang="en-US" dirty="0" smtClean="0">
                <a:solidFill>
                  <a:srgbClr val="CC00CC"/>
                </a:solidFill>
              </a:rPr>
              <a:t>Purple: Extraction D</a:t>
            </a:r>
            <a:endParaRPr lang="en-US" dirty="0">
              <a:solidFill>
                <a:srgbClr val="CC00CC"/>
              </a:solidFill>
            </a:endParaRPr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676400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044045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 </a:t>
            </a:r>
            <a:r>
              <a:rPr lang="en-US" dirty="0"/>
              <a:t>EXTRACT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8674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Extraction A; </a:t>
            </a:r>
            <a:r>
              <a:rPr lang="en-US" dirty="0" smtClean="0">
                <a:solidFill>
                  <a:srgbClr val="FF0000"/>
                </a:solidFill>
              </a:rPr>
              <a:t>Red: Extraction B; </a:t>
            </a:r>
            <a:r>
              <a:rPr lang="en-US" dirty="0" smtClean="0">
                <a:solidFill>
                  <a:srgbClr val="3333FF"/>
                </a:solidFill>
              </a:rPr>
              <a:t>Blue: Extraction C; </a:t>
            </a:r>
            <a:r>
              <a:rPr lang="en-US" dirty="0" smtClean="0">
                <a:solidFill>
                  <a:srgbClr val="CC00CC"/>
                </a:solidFill>
              </a:rPr>
              <a:t>Purple: Extraction D</a:t>
            </a:r>
            <a:endParaRPr lang="en-US" dirty="0">
              <a:solidFill>
                <a:srgbClr val="CC00CC"/>
              </a:solidFill>
            </a:endParaRPr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0975" y="1752600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47488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LIPID </a:t>
            </a:r>
            <a:r>
              <a:rPr lang="en-US" dirty="0"/>
              <a:t>EXTRACT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304800" y="5867400"/>
            <a:ext cx="7467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Black: Extraction A; </a:t>
            </a:r>
            <a:r>
              <a:rPr lang="en-US" dirty="0" smtClean="0">
                <a:solidFill>
                  <a:srgbClr val="FF0000"/>
                </a:solidFill>
              </a:rPr>
              <a:t>Red: Extraction B; </a:t>
            </a:r>
            <a:r>
              <a:rPr lang="en-US" dirty="0" smtClean="0">
                <a:solidFill>
                  <a:srgbClr val="3333FF"/>
                </a:solidFill>
              </a:rPr>
              <a:t>Blue: Extraction C; </a:t>
            </a:r>
            <a:r>
              <a:rPr lang="en-US" dirty="0" smtClean="0">
                <a:solidFill>
                  <a:srgbClr val="CC00CC"/>
                </a:solidFill>
              </a:rPr>
              <a:t>Purple: Extraction D</a:t>
            </a:r>
            <a:endParaRPr lang="en-US" dirty="0">
              <a:solidFill>
                <a:srgbClr val="CC00CC"/>
              </a:solidFill>
            </a:endParaRP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752600"/>
            <a:ext cx="8763762" cy="37658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8105604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293</Words>
  <Application>Microsoft Office PowerPoint</Application>
  <PresentationFormat>On-screen Show (4:3)</PresentationFormat>
  <Paragraphs>75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PowerPoint Presentation</vt:lpstr>
      <vt:lpstr>AQUEOUS EXTRACT</vt:lpstr>
      <vt:lpstr>AQUEOUS EXTRACT</vt:lpstr>
      <vt:lpstr>AQUEOUS EXTRACT</vt:lpstr>
      <vt:lpstr>AQUEOUS EXTRACT</vt:lpstr>
      <vt:lpstr>LIPID EXTRACT</vt:lpstr>
      <vt:lpstr>LIPID EXTRACT</vt:lpstr>
      <vt:lpstr>LIPID EXTRACT</vt:lpstr>
      <vt:lpstr>LIPID EXTRACT</vt:lpstr>
    </vt:vector>
  </TitlesOfParts>
  <Company>RTI International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Pathmasiri, Wimal</dc:creator>
  <cp:lastModifiedBy>Snyder, Rodney W.</cp:lastModifiedBy>
  <cp:revision>26</cp:revision>
  <dcterms:created xsi:type="dcterms:W3CDTF">2014-06-05T02:52:58Z</dcterms:created>
  <dcterms:modified xsi:type="dcterms:W3CDTF">2014-06-05T18:33:00Z</dcterms:modified>
</cp:coreProperties>
</file>