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398" y="-221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merchant@uabmc.edu" TargetMode="External"/><Relationship Id="rId2" Type="http://schemas.openxmlformats.org/officeDocument/2006/relationships/hyperlink" Target="http://www.uab.edu/ccts/kl2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ccts@uab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242" y="1017524"/>
            <a:ext cx="6792595" cy="316971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993900" marR="1945639" indent="219075">
              <a:lnSpc>
                <a:spcPts val="1850"/>
              </a:lnSpc>
              <a:spcBef>
                <a:spcPts val="215"/>
              </a:spcBef>
            </a:pPr>
            <a:r>
              <a:rPr sz="1600" b="1" spc="-5" dirty="0">
                <a:latin typeface="Arial"/>
                <a:cs typeface="Arial"/>
              </a:rPr>
              <a:t>Request </a:t>
            </a:r>
            <a:r>
              <a:rPr sz="1600" b="1" spc="-10" dirty="0">
                <a:latin typeface="Arial"/>
                <a:cs typeface="Arial"/>
              </a:rPr>
              <a:t>for </a:t>
            </a:r>
            <a:r>
              <a:rPr sz="1600" b="1" spc="-5" dirty="0">
                <a:latin typeface="Arial"/>
                <a:cs typeface="Arial"/>
              </a:rPr>
              <a:t>Applications  </a:t>
            </a:r>
            <a:r>
              <a:rPr sz="1600" b="1" spc="-10" dirty="0">
                <a:latin typeface="Arial"/>
                <a:cs typeface="Arial"/>
              </a:rPr>
              <a:t>CCTS </a:t>
            </a:r>
            <a:r>
              <a:rPr sz="1600" b="1" spc="-5" dirty="0">
                <a:latin typeface="Arial"/>
                <a:cs typeface="Arial"/>
              </a:rPr>
              <a:t>Translational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Research</a:t>
            </a:r>
            <a:endParaRPr sz="1600" dirty="0">
              <a:latin typeface="Arial"/>
              <a:cs typeface="Arial"/>
            </a:endParaRPr>
          </a:p>
          <a:p>
            <a:pPr marL="584200">
              <a:lnSpc>
                <a:spcPts val="1785"/>
              </a:lnSpc>
            </a:pPr>
            <a:r>
              <a:rPr sz="1600" b="1" spc="-5" dirty="0">
                <a:latin typeface="Arial"/>
                <a:cs typeface="Arial"/>
              </a:rPr>
              <a:t>Deep South Mentored Career Development Program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(</a:t>
            </a:r>
            <a:r>
              <a:rPr sz="1600" b="1" spc="-5" dirty="0" smtClean="0">
                <a:latin typeface="Arial"/>
                <a:cs typeface="Arial"/>
              </a:rPr>
              <a:t>K</a:t>
            </a:r>
            <a:r>
              <a:rPr lang="en-US" sz="1600" b="1" spc="-5" dirty="0" smtClean="0">
                <a:latin typeface="Arial"/>
                <a:cs typeface="Arial"/>
              </a:rPr>
              <a:t> award</a:t>
            </a:r>
            <a:r>
              <a:rPr sz="1600" b="1" spc="-5" dirty="0" smtClean="0">
                <a:latin typeface="Arial"/>
                <a:cs typeface="Arial"/>
              </a:rPr>
              <a:t>)</a:t>
            </a:r>
            <a:endParaRPr sz="1600" dirty="0">
              <a:latin typeface="Arial"/>
              <a:cs typeface="Arial"/>
            </a:endParaRPr>
          </a:p>
          <a:p>
            <a:pPr marL="12700" marR="5080">
              <a:lnSpc>
                <a:spcPts val="1260"/>
              </a:lnSpc>
              <a:spcBef>
                <a:spcPts val="1325"/>
              </a:spcBef>
            </a:pP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Center </a:t>
            </a:r>
            <a:r>
              <a:rPr sz="1100" dirty="0">
                <a:latin typeface="Arial"/>
                <a:cs typeface="Arial"/>
              </a:rPr>
              <a:t>for </a:t>
            </a:r>
            <a:r>
              <a:rPr sz="1100" spc="-5" dirty="0">
                <a:latin typeface="Arial"/>
                <a:cs typeface="Arial"/>
              </a:rPr>
              <a:t>Clinical and Translational Science (CCTS) Partner Network, is pleased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announce the  </a:t>
            </a:r>
            <a:r>
              <a:rPr sz="1100" b="1" spc="-5" dirty="0">
                <a:latin typeface="Arial"/>
                <a:cs typeface="Arial"/>
              </a:rPr>
              <a:t>Mentored Career Development </a:t>
            </a:r>
            <a:r>
              <a:rPr sz="1100" b="1" spc="-5" dirty="0" smtClean="0">
                <a:latin typeface="Arial"/>
                <a:cs typeface="Arial"/>
              </a:rPr>
              <a:t>Program </a:t>
            </a:r>
            <a:r>
              <a:rPr sz="1100" b="1" dirty="0">
                <a:latin typeface="Arial"/>
                <a:cs typeface="Arial"/>
              </a:rPr>
              <a:t>in </a:t>
            </a:r>
            <a:r>
              <a:rPr sz="1100" b="1" spc="-5" dirty="0">
                <a:latin typeface="Arial"/>
                <a:cs typeface="Arial"/>
              </a:rPr>
              <a:t>Clinical and Translational Science, </a:t>
            </a:r>
            <a:r>
              <a:rPr sz="1100" spc="-5" dirty="0">
                <a:latin typeface="Arial"/>
                <a:cs typeface="Arial"/>
              </a:rPr>
              <a:t>funded </a:t>
            </a:r>
            <a:r>
              <a:rPr sz="1100" spc="-10" dirty="0">
                <a:latin typeface="Arial"/>
                <a:cs typeface="Arial"/>
              </a:rPr>
              <a:t>by </a:t>
            </a:r>
            <a:r>
              <a:rPr sz="1100" dirty="0">
                <a:latin typeface="Arial"/>
                <a:cs typeface="Arial"/>
              </a:rPr>
              <a:t>the  </a:t>
            </a:r>
            <a:r>
              <a:rPr sz="1100" spc="-5" dirty="0">
                <a:latin typeface="Arial"/>
                <a:cs typeface="Arial"/>
              </a:rPr>
              <a:t>National Center for Advancing Translational Sciences (NCATS). </a:t>
            </a:r>
            <a:r>
              <a:rPr sz="1100" dirty="0">
                <a:latin typeface="Arial"/>
                <a:cs typeface="Arial"/>
              </a:rPr>
              <a:t>We </a:t>
            </a:r>
            <a:r>
              <a:rPr sz="1100" spc="-10" dirty="0">
                <a:latin typeface="Arial"/>
                <a:cs typeface="Arial"/>
              </a:rPr>
              <a:t>are </a:t>
            </a:r>
            <a:r>
              <a:rPr sz="1100" spc="-15" dirty="0">
                <a:latin typeface="Arial"/>
                <a:cs typeface="Arial"/>
              </a:rPr>
              <a:t>accepting </a:t>
            </a:r>
            <a:r>
              <a:rPr sz="1100" spc="-5" dirty="0">
                <a:latin typeface="Arial"/>
                <a:cs typeface="Arial"/>
              </a:rPr>
              <a:t>Pre-Applications </a:t>
            </a:r>
            <a:r>
              <a:rPr sz="1100" spc="-10" dirty="0">
                <a:latin typeface="Arial"/>
                <a:cs typeface="Arial"/>
              </a:rPr>
              <a:t>from  </a:t>
            </a:r>
            <a:r>
              <a:rPr sz="1100" b="1" spc="-5" dirty="0">
                <a:latin typeface="Arial"/>
                <a:cs typeface="Arial"/>
              </a:rPr>
              <a:t>junior faculty committed to conducting translational research that addresses </a:t>
            </a:r>
            <a:r>
              <a:rPr sz="1100" b="1" i="1" spc="-5" dirty="0">
                <a:latin typeface="Arial"/>
                <a:cs typeface="Arial"/>
              </a:rPr>
              <a:t>diseases/conditions that  disproportionately affect the Deep South</a:t>
            </a:r>
            <a:r>
              <a:rPr sz="1100" b="1" spc="-5" dirty="0">
                <a:latin typeface="Arial"/>
                <a:cs typeface="Arial"/>
              </a:rPr>
              <a:t>. </a:t>
            </a:r>
            <a:r>
              <a:rPr lang="en-US" sz="1100" spc="-5" dirty="0" smtClean="0">
                <a:latin typeface="Arial"/>
                <a:cs typeface="Arial"/>
              </a:rPr>
              <a:t>Additionally, NCATS has special interest in research addressing dissemination and implementation of research results</a:t>
            </a:r>
            <a:r>
              <a:rPr lang="en-US" sz="1100" b="1" spc="-5" dirty="0" smtClean="0">
                <a:latin typeface="Arial"/>
                <a:cs typeface="Arial"/>
              </a:rPr>
              <a:t>. </a:t>
            </a:r>
            <a:r>
              <a:rPr sz="1100" dirty="0" smtClean="0">
                <a:latin typeface="Arial"/>
                <a:cs typeface="Arial"/>
              </a:rPr>
              <a:t>Instructions </a:t>
            </a:r>
            <a:r>
              <a:rPr sz="1100" spc="-5" dirty="0">
                <a:latin typeface="Arial"/>
                <a:cs typeface="Arial"/>
              </a:rPr>
              <a:t>on how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apply </a:t>
            </a:r>
            <a:r>
              <a:rPr sz="1100" dirty="0" smtClean="0">
                <a:latin typeface="Arial"/>
                <a:cs typeface="Arial"/>
              </a:rPr>
              <a:t>can </a:t>
            </a:r>
            <a:r>
              <a:rPr sz="1100" spc="-5" dirty="0">
                <a:latin typeface="Arial"/>
                <a:cs typeface="Arial"/>
              </a:rPr>
              <a:t>be </a:t>
            </a:r>
            <a:r>
              <a:rPr sz="1100" dirty="0">
                <a:latin typeface="Arial"/>
                <a:cs typeface="Arial"/>
              </a:rPr>
              <a:t>found </a:t>
            </a:r>
            <a:r>
              <a:rPr sz="1100" spc="-5" dirty="0">
                <a:latin typeface="Arial"/>
                <a:cs typeface="Arial"/>
              </a:rPr>
              <a:t>at </a:t>
            </a: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website listed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below.</a:t>
            </a:r>
            <a:endParaRPr sz="1100" dirty="0">
              <a:latin typeface="Arial"/>
              <a:cs typeface="Arial"/>
            </a:endParaRPr>
          </a:p>
          <a:p>
            <a:pPr marL="12700" marR="237490">
              <a:lnSpc>
                <a:spcPct val="96200"/>
              </a:lnSpc>
              <a:spcBef>
                <a:spcPts val="895"/>
              </a:spcBef>
            </a:pPr>
            <a:r>
              <a:rPr sz="1100" spc="-5" dirty="0">
                <a:latin typeface="Arial"/>
                <a:cs typeface="Arial"/>
              </a:rPr>
              <a:t>The mission of the CCTS Mentored Career Development </a:t>
            </a:r>
            <a:r>
              <a:rPr sz="1100" spc="-5" dirty="0" smtClean="0">
                <a:latin typeface="Arial"/>
                <a:cs typeface="Arial"/>
              </a:rPr>
              <a:t>Program </a:t>
            </a:r>
            <a:r>
              <a:rPr sz="1100" spc="-5" dirty="0">
                <a:latin typeface="Arial"/>
                <a:cs typeface="Arial"/>
              </a:rPr>
              <a:t>is to prepare independent  investigators to pursue careers focused on translational research. This opportunity will </a:t>
            </a:r>
            <a:r>
              <a:rPr sz="1100" b="1" spc="-5" dirty="0">
                <a:latin typeface="Arial"/>
                <a:cs typeface="Arial"/>
              </a:rPr>
              <a:t>support </a:t>
            </a:r>
            <a:r>
              <a:rPr sz="1100" b="1" spc="-10" dirty="0" smtClean="0">
                <a:latin typeface="Arial"/>
                <a:cs typeface="Arial"/>
              </a:rPr>
              <a:t>Scholars </a:t>
            </a:r>
            <a:r>
              <a:rPr sz="1100" b="1" spc="-5" dirty="0">
                <a:latin typeface="Arial"/>
                <a:cs typeface="Arial"/>
              </a:rPr>
              <a:t>for </a:t>
            </a:r>
            <a:r>
              <a:rPr sz="1100" b="1" dirty="0">
                <a:latin typeface="Arial"/>
                <a:cs typeface="Arial"/>
              </a:rPr>
              <a:t>a </a:t>
            </a:r>
            <a:r>
              <a:rPr sz="1100" b="1" spc="-5" dirty="0">
                <a:latin typeface="Arial"/>
                <a:cs typeface="Arial"/>
              </a:rPr>
              <a:t>period of two years with 75% </a:t>
            </a:r>
            <a:r>
              <a:rPr sz="1100" b="1" spc="-5">
                <a:latin typeface="Arial"/>
                <a:cs typeface="Arial"/>
              </a:rPr>
              <a:t>salary </a:t>
            </a:r>
            <a:r>
              <a:rPr sz="1100" b="1" spc="-5" smtClean="0">
                <a:latin typeface="Arial"/>
                <a:cs typeface="Arial"/>
              </a:rPr>
              <a:t>support</a:t>
            </a:r>
            <a:r>
              <a:rPr sz="1100" spc="-5" smtClean="0">
                <a:latin typeface="Arial"/>
                <a:cs typeface="Arial"/>
              </a:rPr>
              <a:t>.  </a:t>
            </a:r>
            <a:r>
              <a:rPr sz="1100" spc="-5" dirty="0">
                <a:latin typeface="Arial"/>
                <a:cs typeface="Arial"/>
              </a:rPr>
              <a:t>Selected candidates must commit </a:t>
            </a:r>
            <a:r>
              <a:rPr sz="1100" dirty="0">
                <a:latin typeface="Arial"/>
                <a:cs typeface="Arial"/>
              </a:rPr>
              <a:t>a </a:t>
            </a:r>
            <a:r>
              <a:rPr sz="1100" spc="-5" dirty="0">
                <a:latin typeface="Arial"/>
                <a:cs typeface="Arial"/>
              </a:rPr>
              <a:t>minimum of 75%* of time to research and career development. Our  research and training base includes an expansive partnership network spanning three states (Alabama  Mississippi and Louisiana), offering </a:t>
            </a:r>
            <a:r>
              <a:rPr sz="1100" dirty="0">
                <a:latin typeface="Arial"/>
                <a:cs typeface="Arial"/>
              </a:rPr>
              <a:t>a </a:t>
            </a:r>
            <a:r>
              <a:rPr sz="1100" spc="-5" dirty="0">
                <a:latin typeface="Arial"/>
                <a:cs typeface="Arial"/>
              </a:rPr>
              <a:t>large and diverse pool of experienced</a:t>
            </a:r>
            <a:r>
              <a:rPr sz="1100" spc="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mentors.</a:t>
            </a: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81201"/>
              </p:ext>
            </p:extLst>
          </p:nvPr>
        </p:nvGraphicFramePr>
        <p:xfrm>
          <a:off x="541388" y="4213313"/>
          <a:ext cx="6586220" cy="969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7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2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5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Minimum commitment of academic effort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1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program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</a:pPr>
                      <a:r>
                        <a:rPr sz="11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CCTS </a:t>
                      </a:r>
                      <a:r>
                        <a:rPr sz="1100" b="1" u="heavy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K</a:t>
                      </a:r>
                      <a:r>
                        <a:rPr lang="en-US" sz="1100" b="1" u="heavy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Scholar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75%*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580" marR="61594" algn="ctr">
                        <a:lnSpc>
                          <a:spcPts val="1270"/>
                        </a:lnSpc>
                        <a:spcBef>
                          <a:spcPts val="55"/>
                        </a:spcBef>
                      </a:pPr>
                      <a:endParaRPr lang="en-US" sz="1100" dirty="0" smtClean="0">
                        <a:latin typeface="Arial"/>
                        <a:cs typeface="Arial"/>
                      </a:endParaRPr>
                    </a:p>
                    <a:p>
                      <a:pPr marL="68580" marR="61594" algn="ctr">
                        <a:lnSpc>
                          <a:spcPts val="1270"/>
                        </a:lnSpc>
                        <a:spcBef>
                          <a:spcPts val="55"/>
                        </a:spcBef>
                      </a:pPr>
                      <a:r>
                        <a:rPr sz="1100" dirty="0" smtClean="0">
                          <a:latin typeface="Arial"/>
                          <a:cs typeface="Arial"/>
                        </a:rPr>
                        <a:t>Up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 smtClean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100" spc="-5" dirty="0" smtClean="0">
                          <a:latin typeface="Arial"/>
                          <a:cs typeface="Arial"/>
                        </a:rPr>
                        <a:t>30,000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82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94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Training related </a:t>
                      </a:r>
                      <a:r>
                        <a:rPr sz="1100" b="1" spc="-5" dirty="0" smtClean="0">
                          <a:latin typeface="Arial"/>
                          <a:cs typeface="Arial"/>
                        </a:rPr>
                        <a:t>expenses</a:t>
                      </a:r>
                      <a:r>
                        <a:rPr lang="en-US" sz="1100" b="1" spc="-5" dirty="0" smtClean="0">
                          <a:latin typeface="Arial"/>
                          <a:cs typeface="Arial"/>
                        </a:rPr>
                        <a:t> (including up to $2,500</a:t>
                      </a:r>
                      <a:r>
                        <a:rPr lang="en-US" sz="1100" b="1" spc="-5" baseline="0" dirty="0" smtClean="0">
                          <a:latin typeface="Arial"/>
                          <a:cs typeface="Arial"/>
                        </a:rPr>
                        <a:t> travel)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120">
                <a:tc>
                  <a:txBody>
                    <a:bodyPr/>
                    <a:lstStyle/>
                    <a:p>
                      <a:pPr marL="342900">
                        <a:lnSpc>
                          <a:spcPts val="110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(e.g</a:t>
                      </a:r>
                      <a:r>
                        <a:rPr sz="1000" b="1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lang="en-US" sz="1000" b="1" spc="-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000" b="1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latin typeface="Arial"/>
                          <a:cs typeface="Arial"/>
                        </a:rPr>
                        <a:t>expenses</a:t>
                      </a:r>
                      <a:r>
                        <a:rPr lang="en-US" sz="1000" b="1" spc="-5" dirty="0" smtClean="0">
                          <a:latin typeface="Arial"/>
                          <a:cs typeface="Arial"/>
                        </a:rPr>
                        <a:t>, tuition/fees, travel, analyst effort</a:t>
                      </a:r>
                      <a:r>
                        <a:rPr sz="1000" b="1" spc="-5" dirty="0" smtClean="0">
                          <a:latin typeface="Arial"/>
                          <a:cs typeface="Arial"/>
                        </a:rPr>
                        <a:t>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218">
                <a:tc>
                  <a:txBody>
                    <a:bodyPr/>
                    <a:lstStyle/>
                    <a:p>
                      <a:pPr marL="68580">
                        <a:lnSpc>
                          <a:spcPts val="1250"/>
                        </a:lnSpc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81643" y="5187665"/>
            <a:ext cx="6738620" cy="1659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5885" algn="r">
              <a:lnSpc>
                <a:spcPct val="100000"/>
              </a:lnSpc>
              <a:spcBef>
                <a:spcPts val="100"/>
              </a:spcBef>
            </a:pPr>
            <a:r>
              <a:rPr sz="1200" spc="-5" dirty="0" smtClean="0">
                <a:latin typeface="Arial"/>
                <a:cs typeface="Arial"/>
              </a:rPr>
              <a:t>*</a:t>
            </a:r>
            <a:r>
              <a:rPr sz="800" spc="-5" dirty="0" smtClean="0">
                <a:latin typeface="Arial"/>
                <a:cs typeface="Arial"/>
              </a:rPr>
              <a:t>50% </a:t>
            </a:r>
            <a:r>
              <a:rPr sz="800" dirty="0" smtClean="0">
                <a:latin typeface="Arial"/>
                <a:cs typeface="Arial"/>
              </a:rPr>
              <a:t>min. </a:t>
            </a:r>
            <a:r>
              <a:rPr sz="800" spc="-5" dirty="0" smtClean="0">
                <a:latin typeface="Arial"/>
                <a:cs typeface="Arial"/>
              </a:rPr>
              <a:t>for surgeons </a:t>
            </a:r>
            <a:r>
              <a:rPr sz="800" spc="-10" dirty="0" smtClean="0">
                <a:latin typeface="Arial"/>
                <a:cs typeface="Arial"/>
              </a:rPr>
              <a:t>w/ </a:t>
            </a:r>
            <a:r>
              <a:rPr sz="800" spc="-5" dirty="0" smtClean="0">
                <a:latin typeface="Arial"/>
                <a:cs typeface="Arial"/>
              </a:rPr>
              <a:t>justification</a:t>
            </a:r>
            <a:r>
              <a:rPr sz="800" spc="30" dirty="0" smtClean="0">
                <a:latin typeface="Arial"/>
                <a:cs typeface="Arial"/>
              </a:rPr>
              <a:t> </a:t>
            </a:r>
            <a:r>
              <a:rPr sz="800" spc="-5" dirty="0" smtClean="0">
                <a:latin typeface="Arial"/>
                <a:cs typeface="Arial"/>
              </a:rPr>
              <a:t>required</a:t>
            </a:r>
            <a:endParaRPr sz="800" dirty="0" smtClean="0">
              <a:latin typeface="Arial"/>
              <a:cs typeface="Arial"/>
            </a:endParaRPr>
          </a:p>
          <a:p>
            <a:pPr marL="12700" marR="27305"/>
            <a:r>
              <a:rPr sz="1000" b="1" spc="-5" dirty="0" smtClean="0">
                <a:latin typeface="Arial"/>
                <a:cs typeface="Arial"/>
              </a:rPr>
              <a:t>ELIGIBILITY</a:t>
            </a:r>
            <a:r>
              <a:rPr sz="1000" b="1" spc="-5" dirty="0">
                <a:latin typeface="Arial"/>
                <a:cs typeface="Arial"/>
              </a:rPr>
              <a:t>: </a:t>
            </a:r>
            <a:r>
              <a:rPr sz="1000" spc="-5" dirty="0">
                <a:latin typeface="Arial"/>
                <a:cs typeface="Arial"/>
              </a:rPr>
              <a:t>Candidates </a:t>
            </a:r>
            <a:r>
              <a:rPr sz="1000" dirty="0">
                <a:latin typeface="Arial"/>
                <a:cs typeface="Arial"/>
              </a:rPr>
              <a:t>must </a:t>
            </a:r>
            <a:r>
              <a:rPr sz="1000" spc="-5" dirty="0">
                <a:latin typeface="Arial"/>
                <a:cs typeface="Arial"/>
              </a:rPr>
              <a:t>be </a:t>
            </a:r>
            <a:r>
              <a:rPr sz="1000" b="1" spc="-5" dirty="0">
                <a:latin typeface="Arial"/>
                <a:cs typeface="Arial"/>
              </a:rPr>
              <a:t>U.S. citizens, </a:t>
            </a:r>
            <a:r>
              <a:rPr sz="1000" b="1" spc="-5" dirty="0" smtClean="0">
                <a:latin typeface="Arial"/>
                <a:cs typeface="Arial"/>
              </a:rPr>
              <a:t>citizen </a:t>
            </a:r>
            <a:r>
              <a:rPr sz="1000" b="1" spc="-5" dirty="0">
                <a:latin typeface="Arial"/>
                <a:cs typeface="Arial"/>
              </a:rPr>
              <a:t>nationals, </a:t>
            </a:r>
            <a:r>
              <a:rPr sz="1000" b="1" spc="5" dirty="0">
                <a:latin typeface="Arial"/>
                <a:cs typeface="Arial"/>
              </a:rPr>
              <a:t>or </a:t>
            </a:r>
            <a:r>
              <a:rPr sz="1000" b="1" spc="-5" dirty="0">
                <a:latin typeface="Arial"/>
                <a:cs typeface="Arial"/>
              </a:rPr>
              <a:t>have permanent residency status</a:t>
            </a:r>
            <a:r>
              <a:rPr sz="1000" spc="-5" dirty="0">
                <a:latin typeface="Arial"/>
                <a:cs typeface="Arial"/>
              </a:rPr>
              <a:t>.  Eligible applicants will have earned a clinical or research doctorate, including PhD, ScD, DrPH, MD, DO, DC, ND, DDS,  </a:t>
            </a:r>
            <a:r>
              <a:rPr sz="1000" spc="-10" dirty="0">
                <a:latin typeface="Arial"/>
                <a:cs typeface="Arial"/>
              </a:rPr>
              <a:t>DMD, DNS 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spc="-10" dirty="0">
                <a:latin typeface="Arial"/>
                <a:cs typeface="Arial"/>
              </a:rPr>
              <a:t>equivalent. Candidates must </a:t>
            </a:r>
            <a:r>
              <a:rPr sz="1000" spc="-5" dirty="0">
                <a:latin typeface="Arial"/>
                <a:cs typeface="Arial"/>
              </a:rPr>
              <a:t>be </a:t>
            </a:r>
            <a:r>
              <a:rPr sz="1000" spc="-10" dirty="0">
                <a:latin typeface="Arial"/>
                <a:cs typeface="Arial"/>
              </a:rPr>
              <a:t>junior-level, full-time faculty </a:t>
            </a:r>
            <a:r>
              <a:rPr sz="1000" spc="-5" dirty="0">
                <a:latin typeface="Arial"/>
                <a:cs typeface="Arial"/>
              </a:rPr>
              <a:t>or be </a:t>
            </a:r>
            <a:r>
              <a:rPr sz="1000" spc="-10" dirty="0">
                <a:latin typeface="Arial"/>
                <a:cs typeface="Arial"/>
              </a:rPr>
              <a:t>able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spc="-10" dirty="0">
                <a:latin typeface="Arial"/>
                <a:cs typeface="Arial"/>
              </a:rPr>
              <a:t>provide confirmation </a:t>
            </a:r>
            <a:r>
              <a:rPr sz="1000" spc="-20" dirty="0">
                <a:latin typeface="Arial"/>
                <a:cs typeface="Arial"/>
              </a:rPr>
              <a:t>from  </a:t>
            </a:r>
            <a:r>
              <a:rPr sz="1000" spc="-10" dirty="0">
                <a:latin typeface="Arial"/>
                <a:cs typeface="Arial"/>
              </a:rPr>
              <a:t>Division/Department leadership </a:t>
            </a:r>
            <a:r>
              <a:rPr sz="1000" spc="-5" dirty="0">
                <a:latin typeface="Arial"/>
                <a:cs typeface="Arial"/>
              </a:rPr>
              <a:t>of a </a:t>
            </a:r>
            <a:r>
              <a:rPr sz="1000" spc="-10" dirty="0">
                <a:latin typeface="Arial"/>
                <a:cs typeface="Arial"/>
              </a:rPr>
              <a:t>faculty appointment </a:t>
            </a:r>
            <a:r>
              <a:rPr sz="1000" spc="-5" dirty="0">
                <a:latin typeface="Arial"/>
                <a:cs typeface="Arial"/>
              </a:rPr>
              <a:t>on or </a:t>
            </a:r>
            <a:r>
              <a:rPr sz="1000" spc="-10" dirty="0">
                <a:latin typeface="Arial"/>
                <a:cs typeface="Arial"/>
              </a:rPr>
              <a:t>before </a:t>
            </a:r>
            <a:r>
              <a:rPr lang="en-US" sz="1000" spc="-10" dirty="0" smtClean="0">
                <a:latin typeface="Arial"/>
                <a:cs typeface="Arial"/>
              </a:rPr>
              <a:t>May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1,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202</a:t>
            </a:r>
            <a:r>
              <a:rPr lang="en-US" sz="1000" spc="-10" dirty="0" smtClean="0">
                <a:latin typeface="Arial"/>
                <a:cs typeface="Arial"/>
              </a:rPr>
              <a:t>4</a:t>
            </a:r>
            <a:r>
              <a:rPr sz="1000" spc="-10" dirty="0" smtClean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12700" marR="5080" indent="-635">
              <a:lnSpc>
                <a:spcPts val="1160"/>
              </a:lnSpc>
              <a:spcBef>
                <a:spcPts val="940"/>
              </a:spcBef>
            </a:pPr>
            <a:r>
              <a:rPr sz="1000" b="1" spc="-5" dirty="0">
                <a:latin typeface="Arial"/>
                <a:cs typeface="Arial"/>
              </a:rPr>
              <a:t>APPLICATION: </a:t>
            </a:r>
            <a:r>
              <a:rPr sz="1000" spc="-5" dirty="0">
                <a:latin typeface="Arial"/>
                <a:cs typeface="Arial"/>
              </a:rPr>
              <a:t>See application instructions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both </a:t>
            </a:r>
            <a:r>
              <a:rPr sz="1000" spc="-5" dirty="0">
                <a:latin typeface="Arial"/>
                <a:cs typeface="Arial"/>
              </a:rPr>
              <a:t>the Pre-Application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invited Full Application at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web address  below.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following materials are required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Pre-Application:</a:t>
            </a:r>
            <a:endParaRPr sz="1000" dirty="0">
              <a:latin typeface="Arial"/>
              <a:cs typeface="Arial"/>
            </a:endParaRPr>
          </a:p>
          <a:p>
            <a:pPr marL="381000" indent="-284480">
              <a:lnSpc>
                <a:spcPts val="1080"/>
              </a:lnSpc>
              <a:buAutoNum type="arabicPeriod"/>
              <a:tabLst>
                <a:tab pos="381000" algn="l"/>
                <a:tab pos="381635" algn="l"/>
              </a:tabLst>
            </a:pPr>
            <a:r>
              <a:rPr lang="en-US" sz="1000" spc="-10" dirty="0">
                <a:latin typeface="Arial"/>
                <a:cs typeface="Arial"/>
              </a:rPr>
              <a:t>Pre-Application Research </a:t>
            </a:r>
            <a:r>
              <a:rPr lang="en-US" sz="1000" spc="-10" dirty="0" smtClean="0">
                <a:latin typeface="Arial"/>
                <a:cs typeface="Arial"/>
              </a:rPr>
              <a:t>Plan/ Letter of Interest </a:t>
            </a:r>
            <a:r>
              <a:rPr lang="en-US" sz="1000" spc="-10" dirty="0">
                <a:latin typeface="Arial"/>
                <a:cs typeface="Arial"/>
              </a:rPr>
              <a:t>(2 pages)</a:t>
            </a:r>
          </a:p>
          <a:p>
            <a:pPr marL="381000" indent="-284480">
              <a:lnSpc>
                <a:spcPts val="1080"/>
              </a:lnSpc>
              <a:buAutoNum type="arabicPeriod"/>
              <a:tabLst>
                <a:tab pos="381000" algn="l"/>
                <a:tab pos="381635" algn="l"/>
              </a:tabLst>
            </a:pPr>
            <a:r>
              <a:rPr lang="en-US" sz="1000" spc="-10" dirty="0">
                <a:latin typeface="Arial"/>
                <a:cs typeface="Arial"/>
              </a:rPr>
              <a:t>NIH Biosketch documents for applicant and primary mentor</a:t>
            </a:r>
          </a:p>
          <a:p>
            <a:pPr marL="381000" indent="-284480">
              <a:lnSpc>
                <a:spcPts val="1080"/>
              </a:lnSpc>
              <a:buAutoNum type="arabicPeriod"/>
              <a:tabLst>
                <a:tab pos="381000" algn="l"/>
                <a:tab pos="381635" algn="l"/>
              </a:tabLst>
            </a:pPr>
            <a:r>
              <a:rPr sz="1000" spc="-10" dirty="0" smtClean="0">
                <a:latin typeface="Arial"/>
                <a:cs typeface="Arial"/>
              </a:rPr>
              <a:t>Letters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spc="-10" dirty="0">
                <a:latin typeface="Arial"/>
                <a:cs typeface="Arial"/>
              </a:rPr>
              <a:t>support </a:t>
            </a:r>
            <a:r>
              <a:rPr sz="1000" spc="-5" dirty="0">
                <a:latin typeface="Arial"/>
                <a:cs typeface="Arial"/>
              </a:rPr>
              <a:t>(</a:t>
            </a:r>
            <a:r>
              <a:rPr sz="1000" spc="-5" dirty="0" smtClean="0">
                <a:latin typeface="Arial"/>
                <a:cs typeface="Arial"/>
              </a:rPr>
              <a:t>2) </a:t>
            </a:r>
            <a:r>
              <a:rPr sz="1000" spc="-15" dirty="0">
                <a:latin typeface="Arial"/>
                <a:cs typeface="Arial"/>
              </a:rPr>
              <a:t>including </a:t>
            </a:r>
            <a:r>
              <a:rPr sz="1000" spc="-10" dirty="0">
                <a:latin typeface="Arial"/>
                <a:cs typeface="Arial"/>
              </a:rPr>
              <a:t>one </a:t>
            </a:r>
            <a:r>
              <a:rPr sz="1000" spc="-15" dirty="0">
                <a:latin typeface="Arial"/>
                <a:cs typeface="Arial"/>
              </a:rPr>
              <a:t>from </a:t>
            </a:r>
            <a:r>
              <a:rPr sz="1000" spc="-10" dirty="0">
                <a:latin typeface="Arial"/>
                <a:cs typeface="Arial"/>
              </a:rPr>
              <a:t>primary mentor and one from immediate supervisor </a:t>
            </a:r>
            <a:r>
              <a:rPr sz="1000" spc="-5" dirty="0">
                <a:latin typeface="Arial"/>
                <a:cs typeface="Arial"/>
              </a:rPr>
              <a:t>(1-2 </a:t>
            </a:r>
            <a:r>
              <a:rPr sz="1000" spc="-10" dirty="0">
                <a:latin typeface="Arial"/>
                <a:cs typeface="Arial"/>
              </a:rPr>
              <a:t>pages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each</a:t>
            </a:r>
            <a:r>
              <a:rPr sz="1000" spc="-10" dirty="0" smtClean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9725" y="7428160"/>
            <a:ext cx="9912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(all anticipated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dates)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786" y="7728345"/>
            <a:ext cx="7009130" cy="437515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105"/>
              </a:lnSpc>
            </a:pPr>
            <a:r>
              <a:rPr sz="1000" b="1" spc="-5" dirty="0">
                <a:latin typeface="Arial"/>
                <a:cs typeface="Arial"/>
              </a:rPr>
              <a:t>SUBMISSION OF MATERIALS: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interested applicant will submit </a:t>
            </a:r>
            <a:r>
              <a:rPr lang="en-US" sz="1000" spc="-5" dirty="0" smtClean="0">
                <a:latin typeface="Arial"/>
                <a:cs typeface="Arial"/>
              </a:rPr>
              <a:t>their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online:</a:t>
            </a:r>
            <a:endParaRPr sz="1000" dirty="0">
              <a:latin typeface="Arial"/>
              <a:cs typeface="Arial"/>
            </a:endParaRPr>
          </a:p>
          <a:p>
            <a:pPr marL="17780">
              <a:lnSpc>
                <a:spcPts val="1145"/>
              </a:lnSpc>
            </a:pPr>
            <a:r>
              <a:rPr lang="en-US" sz="10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http://</a:t>
            </a:r>
            <a:r>
              <a:rPr lang="en-US" sz="1000" u="sng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www.uab.edu/ccts/kl2</a:t>
            </a:r>
            <a:r>
              <a:rPr lang="en-US" sz="1000" u="sng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sz="1000" dirty="0">
              <a:latin typeface="Arial"/>
              <a:cs typeface="Arial"/>
            </a:endParaRPr>
          </a:p>
          <a:p>
            <a:pPr marL="17780">
              <a:lnSpc>
                <a:spcPts val="1165"/>
              </a:lnSpc>
            </a:pPr>
            <a:r>
              <a:rPr sz="1000" b="1" spc="-5" dirty="0">
                <a:latin typeface="Arial"/>
                <a:cs typeface="Arial"/>
              </a:rPr>
              <a:t>Pre-Application materials must be submitted by </a:t>
            </a:r>
            <a:r>
              <a:rPr lang="en-US" sz="1000" b="1" i="1" spc="-10" dirty="0" smtClean="0">
                <a:latin typeface="Arial"/>
                <a:cs typeface="Arial"/>
              </a:rPr>
              <a:t>December</a:t>
            </a:r>
            <a:r>
              <a:rPr sz="1000" b="1" i="1" spc="-10" dirty="0" smtClean="0">
                <a:latin typeface="Arial"/>
                <a:cs typeface="Arial"/>
              </a:rPr>
              <a:t> </a:t>
            </a:r>
            <a:r>
              <a:rPr lang="en-US" sz="1000" b="1" i="1" spc="-10" dirty="0" smtClean="0">
                <a:latin typeface="Arial"/>
                <a:cs typeface="Arial"/>
              </a:rPr>
              <a:t>1</a:t>
            </a:r>
            <a:r>
              <a:rPr sz="1000" b="1" i="1" spc="-5" dirty="0" smtClean="0">
                <a:latin typeface="Arial"/>
                <a:cs typeface="Arial"/>
              </a:rPr>
              <a:t>5</a:t>
            </a:r>
            <a:r>
              <a:rPr sz="1000" b="1" spc="-5" dirty="0">
                <a:latin typeface="Arial"/>
                <a:cs typeface="Arial"/>
              </a:rPr>
              <a:t>,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spc="-10" dirty="0" smtClean="0">
                <a:latin typeface="Arial"/>
                <a:cs typeface="Arial"/>
              </a:rPr>
              <a:t>202</a:t>
            </a:r>
            <a:r>
              <a:rPr lang="en-US" sz="1000" b="1" spc="-10" dirty="0" smtClean="0">
                <a:latin typeface="Arial"/>
                <a:cs typeface="Arial"/>
              </a:rPr>
              <a:t>3</a:t>
            </a:r>
            <a:r>
              <a:rPr lang="en-US" sz="1600" b="1" spc="-10" dirty="0" smtClean="0">
                <a:latin typeface="Arial"/>
                <a:cs typeface="Arial"/>
              </a:rPr>
              <a:t>*</a:t>
            </a:r>
            <a:r>
              <a:rPr sz="1000" b="1" spc="-10" dirty="0" smtClean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3236" y="8415135"/>
            <a:ext cx="5196358" cy="677108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/>
            <a:r>
              <a:rPr sz="1200" b="1" spc="-5" dirty="0">
                <a:latin typeface="Arial"/>
                <a:cs typeface="Arial"/>
              </a:rPr>
              <a:t>CONTACT: </a:t>
            </a:r>
            <a:endParaRPr lang="en-US" sz="1200" b="1" spc="-5" dirty="0" smtClean="0">
              <a:latin typeface="Arial"/>
              <a:cs typeface="Arial"/>
            </a:endParaRPr>
          </a:p>
          <a:p>
            <a:pPr marL="12700" marR="5080">
              <a:lnSpc>
                <a:spcPts val="1190"/>
              </a:lnSpc>
              <a:spcBef>
                <a:spcPts val="140"/>
              </a:spcBef>
              <a:spcAft>
                <a:spcPts val="600"/>
              </a:spcAft>
            </a:pPr>
            <a:r>
              <a:rPr sz="1000" spc="-5" dirty="0" smtClean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questions regarding eligibility, program requirements,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the application </a:t>
            </a:r>
            <a:r>
              <a:rPr sz="1000" dirty="0">
                <a:latin typeface="Arial"/>
                <a:cs typeface="Arial"/>
              </a:rPr>
              <a:t>process, </a:t>
            </a:r>
            <a:r>
              <a:rPr sz="1000" spc="-5" dirty="0">
                <a:latin typeface="Arial"/>
                <a:cs typeface="Arial"/>
              </a:rPr>
              <a:t>please contact  Jeanne Merchant (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jsmerchant@uabmc.edu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205.996.9672) or the </a:t>
            </a:r>
            <a:r>
              <a:rPr sz="1000" dirty="0">
                <a:latin typeface="Arial"/>
                <a:cs typeface="Arial"/>
              </a:rPr>
              <a:t>CCTS </a:t>
            </a:r>
            <a:r>
              <a:rPr sz="1000" spc="-5" dirty="0">
                <a:latin typeface="Arial"/>
                <a:cs typeface="Arial"/>
              </a:rPr>
              <a:t>(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ccts@uab.edu</a:t>
            </a:r>
            <a:r>
              <a:rPr sz="1000" spc="-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205.934.7442</a:t>
            </a:r>
            <a:r>
              <a:rPr sz="1000" spc="-5" dirty="0" smtClean="0">
                <a:latin typeface="Arial"/>
                <a:cs typeface="Arial"/>
              </a:rPr>
              <a:t>).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9423907"/>
            <a:ext cx="6868795" cy="37973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5000"/>
              </a:lnSpc>
              <a:spcBef>
                <a:spcPts val="150"/>
              </a:spcBef>
            </a:pPr>
            <a:r>
              <a:rPr sz="800" dirty="0">
                <a:latin typeface="Arial"/>
                <a:cs typeface="Arial"/>
              </a:rPr>
              <a:t>The </a:t>
            </a:r>
            <a:r>
              <a:rPr sz="800" b="1" i="1" spc="-5" dirty="0">
                <a:latin typeface="Arial"/>
                <a:cs typeface="Arial"/>
              </a:rPr>
              <a:t>CCTS Partner Network </a:t>
            </a:r>
            <a:r>
              <a:rPr sz="800" spc="-5" dirty="0">
                <a:latin typeface="Arial"/>
                <a:cs typeface="Arial"/>
              </a:rPr>
              <a:t>includes Universities of Alabama, Alabama </a:t>
            </a:r>
            <a:r>
              <a:rPr sz="800" spc="-10" dirty="0">
                <a:latin typeface="Arial"/>
                <a:cs typeface="Arial"/>
              </a:rPr>
              <a:t>at </a:t>
            </a:r>
            <a:r>
              <a:rPr sz="800" spc="-5" dirty="0">
                <a:latin typeface="Arial"/>
                <a:cs typeface="Arial"/>
              </a:rPr>
              <a:t>Birmingham, Auburn, </a:t>
            </a:r>
            <a:r>
              <a:rPr sz="800" dirty="0">
                <a:latin typeface="Arial"/>
                <a:cs typeface="Arial"/>
              </a:rPr>
              <a:t>South </a:t>
            </a:r>
            <a:r>
              <a:rPr sz="800" spc="-5" dirty="0">
                <a:latin typeface="Arial"/>
                <a:cs typeface="Arial"/>
              </a:rPr>
              <a:t>Alabama, Mississippi, Louisiana </a:t>
            </a:r>
            <a:r>
              <a:rPr sz="800" spc="-5" dirty="0" smtClean="0">
                <a:latin typeface="Arial"/>
                <a:cs typeface="Arial"/>
              </a:rPr>
              <a:t>State</a:t>
            </a:r>
            <a:r>
              <a:rPr lang="en-US" sz="800" spc="-5" dirty="0" smtClean="0">
                <a:latin typeface="Arial"/>
                <a:cs typeface="Arial"/>
              </a:rPr>
              <a:t> HSC</a:t>
            </a:r>
            <a:r>
              <a:rPr sz="800" spc="-5" dirty="0" smtClean="0">
                <a:latin typeface="Arial"/>
                <a:cs typeface="Arial"/>
              </a:rPr>
              <a:t>, </a:t>
            </a:r>
            <a:r>
              <a:rPr sz="800" spc="-5" dirty="0">
                <a:latin typeface="Arial"/>
                <a:cs typeface="Arial"/>
              </a:rPr>
              <a:t>and  Tuskegee as well as </a:t>
            </a:r>
            <a:r>
              <a:rPr sz="800" dirty="0">
                <a:latin typeface="Arial"/>
                <a:cs typeface="Arial"/>
              </a:rPr>
              <a:t>the </a:t>
            </a:r>
            <a:r>
              <a:rPr sz="800" spc="-5" dirty="0">
                <a:latin typeface="Arial"/>
                <a:cs typeface="Arial"/>
              </a:rPr>
              <a:t>research institutions </a:t>
            </a:r>
            <a:r>
              <a:rPr sz="800" spc="-10" dirty="0">
                <a:latin typeface="Arial"/>
                <a:cs typeface="Arial"/>
              </a:rPr>
              <a:t>of </a:t>
            </a:r>
            <a:r>
              <a:rPr sz="800" spc="-5" dirty="0">
                <a:latin typeface="Arial"/>
                <a:cs typeface="Arial"/>
              </a:rPr>
              <a:t>Hudson-Alpha Institute for Biotechnology, Pennington Biomedical Research Center and Southern  Research. </a:t>
            </a:r>
            <a:r>
              <a:rPr sz="800" b="1" spc="-5" dirty="0">
                <a:latin typeface="Arial"/>
                <a:cs typeface="Arial"/>
              </a:rPr>
              <a:t>Supported </a:t>
            </a:r>
            <a:r>
              <a:rPr sz="800" b="1" spc="5" dirty="0">
                <a:latin typeface="Arial"/>
                <a:cs typeface="Arial"/>
              </a:rPr>
              <a:t>by </a:t>
            </a:r>
            <a:r>
              <a:rPr sz="800" b="1" dirty="0">
                <a:latin typeface="Arial"/>
                <a:cs typeface="Arial"/>
              </a:rPr>
              <a:t>the </a:t>
            </a:r>
            <a:r>
              <a:rPr sz="800" b="1" spc="-5" dirty="0">
                <a:latin typeface="Arial"/>
                <a:cs typeface="Arial"/>
              </a:rPr>
              <a:t>National Center </a:t>
            </a:r>
            <a:r>
              <a:rPr sz="800" b="1" dirty="0">
                <a:latin typeface="Arial"/>
                <a:cs typeface="Arial"/>
              </a:rPr>
              <a:t>for </a:t>
            </a:r>
            <a:r>
              <a:rPr sz="800" b="1" spc="-5" dirty="0">
                <a:latin typeface="Arial"/>
                <a:cs typeface="Arial"/>
              </a:rPr>
              <a:t>Advancing Translational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Sciences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7685" y="406908"/>
            <a:ext cx="1770213" cy="58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1545" y="7007319"/>
            <a:ext cx="1307465" cy="350520"/>
          </a:xfrm>
          <a:custGeom>
            <a:avLst/>
            <a:gdLst/>
            <a:ahLst/>
            <a:cxnLst/>
            <a:rect l="l" t="t" r="r" b="b"/>
            <a:pathLst>
              <a:path w="1307464" h="350520">
                <a:moveTo>
                  <a:pt x="0" y="35051"/>
                </a:moveTo>
                <a:lnTo>
                  <a:pt x="2755" y="21409"/>
                </a:lnTo>
                <a:lnTo>
                  <a:pt x="10267" y="10267"/>
                </a:lnTo>
                <a:lnTo>
                  <a:pt x="21409" y="2755"/>
                </a:lnTo>
                <a:lnTo>
                  <a:pt x="35052" y="0"/>
                </a:lnTo>
                <a:lnTo>
                  <a:pt x="1272006" y="0"/>
                </a:lnTo>
                <a:lnTo>
                  <a:pt x="1285654" y="2755"/>
                </a:lnTo>
                <a:lnTo>
                  <a:pt x="1296795" y="10267"/>
                </a:lnTo>
                <a:lnTo>
                  <a:pt x="1304305" y="21409"/>
                </a:lnTo>
                <a:lnTo>
                  <a:pt x="1307058" y="35051"/>
                </a:lnTo>
                <a:lnTo>
                  <a:pt x="1307058" y="315467"/>
                </a:lnTo>
                <a:lnTo>
                  <a:pt x="1304305" y="329110"/>
                </a:lnTo>
                <a:lnTo>
                  <a:pt x="1296795" y="340252"/>
                </a:lnTo>
                <a:lnTo>
                  <a:pt x="1285654" y="347764"/>
                </a:lnTo>
                <a:lnTo>
                  <a:pt x="1272006" y="350519"/>
                </a:lnTo>
                <a:lnTo>
                  <a:pt x="35052" y="350519"/>
                </a:lnTo>
                <a:lnTo>
                  <a:pt x="21409" y="347764"/>
                </a:lnTo>
                <a:lnTo>
                  <a:pt x="10267" y="340252"/>
                </a:lnTo>
                <a:lnTo>
                  <a:pt x="2755" y="329110"/>
                </a:lnTo>
                <a:lnTo>
                  <a:pt x="0" y="315467"/>
                </a:lnTo>
                <a:lnTo>
                  <a:pt x="0" y="350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0397" y="6940175"/>
            <a:ext cx="1136650" cy="4127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000" spc="-5" dirty="0">
                <a:latin typeface="Calibri"/>
                <a:cs typeface="Calibri"/>
              </a:rPr>
              <a:t>Pre-Applications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due:</a:t>
            </a:r>
            <a:endParaRPr sz="1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en-US" sz="1000" spc="-10" dirty="0" smtClean="0">
                <a:latin typeface="Calibri"/>
                <a:cs typeface="Calibri"/>
              </a:rPr>
              <a:t>December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lang="en-US" sz="1000" spc="-10" dirty="0" smtClean="0">
                <a:latin typeface="Calibri"/>
                <a:cs typeface="Calibri"/>
              </a:rPr>
              <a:t>1</a:t>
            </a:r>
            <a:r>
              <a:rPr sz="1000" spc="-5" dirty="0" smtClean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,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 smtClean="0">
                <a:latin typeface="Calibri"/>
                <a:cs typeface="Calibri"/>
              </a:rPr>
              <a:t>202</a:t>
            </a:r>
            <a:r>
              <a:rPr lang="en-US" sz="1000" spc="-10" dirty="0" smtClean="0">
                <a:latin typeface="Calibri"/>
                <a:cs typeface="Calibri"/>
              </a:rPr>
              <a:t>3*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81923" y="7047663"/>
            <a:ext cx="176530" cy="269875"/>
          </a:xfrm>
          <a:custGeom>
            <a:avLst/>
            <a:gdLst/>
            <a:ahLst/>
            <a:cxnLst/>
            <a:rect l="l" t="t" r="r" b="b"/>
            <a:pathLst>
              <a:path w="176530" h="269875">
                <a:moveTo>
                  <a:pt x="87960" y="0"/>
                </a:moveTo>
                <a:lnTo>
                  <a:pt x="87960" y="53962"/>
                </a:lnTo>
                <a:lnTo>
                  <a:pt x="0" y="53962"/>
                </a:lnTo>
                <a:lnTo>
                  <a:pt x="0" y="215861"/>
                </a:lnTo>
                <a:lnTo>
                  <a:pt x="87960" y="215861"/>
                </a:lnTo>
                <a:lnTo>
                  <a:pt x="87960" y="269836"/>
                </a:lnTo>
                <a:lnTo>
                  <a:pt x="175907" y="134912"/>
                </a:lnTo>
                <a:lnTo>
                  <a:pt x="87960" y="0"/>
                </a:lnTo>
                <a:close/>
              </a:path>
            </a:pathLst>
          </a:custGeom>
          <a:solidFill>
            <a:srgbClr val="AA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78258" y="7007319"/>
            <a:ext cx="1633855" cy="350520"/>
          </a:xfrm>
          <a:custGeom>
            <a:avLst/>
            <a:gdLst/>
            <a:ahLst/>
            <a:cxnLst/>
            <a:rect l="l" t="t" r="r" b="b"/>
            <a:pathLst>
              <a:path w="1633854" h="350520">
                <a:moveTo>
                  <a:pt x="0" y="35051"/>
                </a:moveTo>
                <a:lnTo>
                  <a:pt x="2755" y="21409"/>
                </a:lnTo>
                <a:lnTo>
                  <a:pt x="10267" y="10267"/>
                </a:lnTo>
                <a:lnTo>
                  <a:pt x="21409" y="2755"/>
                </a:lnTo>
                <a:lnTo>
                  <a:pt x="35052" y="0"/>
                </a:lnTo>
                <a:lnTo>
                  <a:pt x="1598345" y="0"/>
                </a:lnTo>
                <a:lnTo>
                  <a:pt x="1611993" y="2755"/>
                </a:lnTo>
                <a:lnTo>
                  <a:pt x="1623134" y="10267"/>
                </a:lnTo>
                <a:lnTo>
                  <a:pt x="1630644" y="21409"/>
                </a:lnTo>
                <a:lnTo>
                  <a:pt x="1633397" y="35051"/>
                </a:lnTo>
                <a:lnTo>
                  <a:pt x="1633397" y="315467"/>
                </a:lnTo>
                <a:lnTo>
                  <a:pt x="1630642" y="329110"/>
                </a:lnTo>
                <a:lnTo>
                  <a:pt x="1623129" y="340252"/>
                </a:lnTo>
                <a:lnTo>
                  <a:pt x="1611987" y="347764"/>
                </a:lnTo>
                <a:lnTo>
                  <a:pt x="1598345" y="350519"/>
                </a:lnTo>
                <a:lnTo>
                  <a:pt x="35052" y="350519"/>
                </a:lnTo>
                <a:lnTo>
                  <a:pt x="21409" y="347764"/>
                </a:lnTo>
                <a:lnTo>
                  <a:pt x="10267" y="340252"/>
                </a:lnTo>
                <a:lnTo>
                  <a:pt x="2755" y="329110"/>
                </a:lnTo>
                <a:lnTo>
                  <a:pt x="0" y="315467"/>
                </a:lnTo>
                <a:lnTo>
                  <a:pt x="0" y="350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01442" y="6941305"/>
            <a:ext cx="1414780" cy="40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5425">
              <a:lnSpc>
                <a:spcPct val="127000"/>
              </a:lnSpc>
              <a:spcBef>
                <a:spcPts val="100"/>
              </a:spcBef>
            </a:pPr>
            <a:r>
              <a:rPr sz="1000" spc="-5" dirty="0">
                <a:latin typeface="Calibri"/>
                <a:cs typeface="Calibri"/>
              </a:rPr>
              <a:t>Invitations for Full  Proposals: By </a:t>
            </a:r>
            <a:r>
              <a:rPr lang="en-US" sz="1000" spc="-10" dirty="0" smtClean="0">
                <a:latin typeface="Calibri"/>
                <a:cs typeface="Calibri"/>
              </a:rPr>
              <a:t>Jan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lang="en-US" sz="1000" spc="-5" dirty="0" smtClean="0">
                <a:latin typeface="Calibri"/>
                <a:cs typeface="Calibri"/>
              </a:rPr>
              <a:t>15</a:t>
            </a:r>
            <a:r>
              <a:rPr sz="1000" spc="-5" dirty="0" smtClean="0">
                <a:latin typeface="Calibri"/>
                <a:cs typeface="Calibri"/>
              </a:rPr>
              <a:t>,</a:t>
            </a:r>
            <a:r>
              <a:rPr sz="1000" spc="10" dirty="0" smtClean="0">
                <a:latin typeface="Calibri"/>
                <a:cs typeface="Calibri"/>
              </a:rPr>
              <a:t> </a:t>
            </a:r>
            <a:r>
              <a:rPr sz="1000" spc="-10" dirty="0" smtClean="0">
                <a:latin typeface="Calibri"/>
                <a:cs typeface="Calibri"/>
              </a:rPr>
              <a:t>202</a:t>
            </a:r>
            <a:r>
              <a:rPr lang="en-US" sz="1000" spc="-10" dirty="0" smtClean="0">
                <a:latin typeface="Calibri"/>
                <a:cs typeface="Calibri"/>
              </a:rPr>
              <a:t>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44343" y="7047663"/>
            <a:ext cx="175260" cy="269875"/>
          </a:xfrm>
          <a:custGeom>
            <a:avLst/>
            <a:gdLst/>
            <a:ahLst/>
            <a:cxnLst/>
            <a:rect l="l" t="t" r="r" b="b"/>
            <a:pathLst>
              <a:path w="175260" h="269875">
                <a:moveTo>
                  <a:pt x="87541" y="0"/>
                </a:moveTo>
                <a:lnTo>
                  <a:pt x="87541" y="53962"/>
                </a:lnTo>
                <a:lnTo>
                  <a:pt x="0" y="53962"/>
                </a:lnTo>
                <a:lnTo>
                  <a:pt x="0" y="215861"/>
                </a:lnTo>
                <a:lnTo>
                  <a:pt x="87541" y="215861"/>
                </a:lnTo>
                <a:lnTo>
                  <a:pt x="87541" y="269836"/>
                </a:lnTo>
                <a:lnTo>
                  <a:pt x="175082" y="134912"/>
                </a:lnTo>
                <a:lnTo>
                  <a:pt x="87541" y="0"/>
                </a:lnTo>
                <a:close/>
              </a:path>
            </a:pathLst>
          </a:custGeom>
          <a:solidFill>
            <a:srgbClr val="AA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52138" y="7007317"/>
            <a:ext cx="1325245" cy="350520"/>
          </a:xfrm>
          <a:custGeom>
            <a:avLst/>
            <a:gdLst/>
            <a:ahLst/>
            <a:cxnLst/>
            <a:rect l="l" t="t" r="r" b="b"/>
            <a:pathLst>
              <a:path w="1325245" h="350520">
                <a:moveTo>
                  <a:pt x="0" y="35052"/>
                </a:moveTo>
                <a:lnTo>
                  <a:pt x="2760" y="21409"/>
                </a:lnTo>
                <a:lnTo>
                  <a:pt x="10289" y="10267"/>
                </a:lnTo>
                <a:lnTo>
                  <a:pt x="21455" y="2755"/>
                </a:lnTo>
                <a:lnTo>
                  <a:pt x="35126" y="0"/>
                </a:lnTo>
                <a:lnTo>
                  <a:pt x="1289874" y="0"/>
                </a:lnTo>
                <a:lnTo>
                  <a:pt x="1303551" y="2755"/>
                </a:lnTo>
                <a:lnTo>
                  <a:pt x="1314716" y="10267"/>
                </a:lnTo>
                <a:lnTo>
                  <a:pt x="1322242" y="21409"/>
                </a:lnTo>
                <a:lnTo>
                  <a:pt x="1325001" y="35052"/>
                </a:lnTo>
                <a:lnTo>
                  <a:pt x="1325001" y="315468"/>
                </a:lnTo>
                <a:lnTo>
                  <a:pt x="1322242" y="329110"/>
                </a:lnTo>
                <a:lnTo>
                  <a:pt x="1314716" y="340252"/>
                </a:lnTo>
                <a:lnTo>
                  <a:pt x="1303551" y="347764"/>
                </a:lnTo>
                <a:lnTo>
                  <a:pt x="1289874" y="350520"/>
                </a:lnTo>
                <a:lnTo>
                  <a:pt x="35126" y="350520"/>
                </a:lnTo>
                <a:lnTo>
                  <a:pt x="21455" y="347764"/>
                </a:lnTo>
                <a:lnTo>
                  <a:pt x="10289" y="340252"/>
                </a:lnTo>
                <a:lnTo>
                  <a:pt x="2760" y="329110"/>
                </a:lnTo>
                <a:lnTo>
                  <a:pt x="0" y="315468"/>
                </a:lnTo>
                <a:lnTo>
                  <a:pt x="0" y="35052"/>
                </a:lnTo>
                <a:close/>
              </a:path>
            </a:pathLst>
          </a:custGeom>
          <a:ln w="254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64545" y="6941305"/>
            <a:ext cx="1121855" cy="4007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000" spc="-5" dirty="0">
                <a:latin typeface="Calibri"/>
                <a:cs typeface="Calibri"/>
              </a:rPr>
              <a:t>Full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Proposals</a:t>
            </a: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00" spc="-5" dirty="0">
                <a:latin typeface="Calibri"/>
                <a:cs typeface="Calibri"/>
              </a:rPr>
              <a:t>Due: </a:t>
            </a:r>
            <a:r>
              <a:rPr lang="en-US" sz="1000" spc="-5" dirty="0" smtClean="0">
                <a:latin typeface="Calibri"/>
                <a:cs typeface="Calibri"/>
              </a:rPr>
              <a:t>Mar</a:t>
            </a:r>
            <a:r>
              <a:rPr sz="1000" spc="-5" dirty="0" smtClean="0">
                <a:latin typeface="Calibri"/>
                <a:cs typeface="Calibri"/>
              </a:rPr>
              <a:t> 1</a:t>
            </a:r>
            <a:r>
              <a:rPr lang="en-US" sz="1000" spc="-5" dirty="0" smtClean="0">
                <a:latin typeface="Calibri"/>
                <a:cs typeface="Calibri"/>
              </a:rPr>
              <a:t>5</a:t>
            </a:r>
            <a:r>
              <a:rPr sz="1000" spc="-5" dirty="0" smtClean="0">
                <a:latin typeface="Calibri"/>
                <a:cs typeface="Calibri"/>
              </a:rPr>
              <a:t>,</a:t>
            </a:r>
            <a:r>
              <a:rPr sz="1000" spc="-40" dirty="0" smtClean="0">
                <a:latin typeface="Calibri"/>
                <a:cs typeface="Calibri"/>
              </a:rPr>
              <a:t> </a:t>
            </a:r>
            <a:r>
              <a:rPr sz="1000" spc="-10" dirty="0" smtClean="0">
                <a:latin typeface="Calibri"/>
                <a:cs typeface="Calibri"/>
              </a:rPr>
              <a:t>202</a:t>
            </a:r>
            <a:r>
              <a:rPr lang="en-US" sz="1000" spc="-10" dirty="0" smtClean="0">
                <a:latin typeface="Calibri"/>
                <a:cs typeface="Calibri"/>
              </a:rPr>
              <a:t>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95254" y="7047663"/>
            <a:ext cx="176530" cy="269875"/>
          </a:xfrm>
          <a:custGeom>
            <a:avLst/>
            <a:gdLst/>
            <a:ahLst/>
            <a:cxnLst/>
            <a:rect l="l" t="t" r="r" b="b"/>
            <a:pathLst>
              <a:path w="176529" h="269875">
                <a:moveTo>
                  <a:pt x="88252" y="0"/>
                </a:moveTo>
                <a:lnTo>
                  <a:pt x="88252" y="53962"/>
                </a:lnTo>
                <a:lnTo>
                  <a:pt x="0" y="53962"/>
                </a:lnTo>
                <a:lnTo>
                  <a:pt x="0" y="215861"/>
                </a:lnTo>
                <a:lnTo>
                  <a:pt x="88252" y="215861"/>
                </a:lnTo>
                <a:lnTo>
                  <a:pt x="88252" y="269836"/>
                </a:lnTo>
                <a:lnTo>
                  <a:pt x="176517" y="134912"/>
                </a:lnTo>
                <a:lnTo>
                  <a:pt x="88252" y="0"/>
                </a:lnTo>
                <a:close/>
              </a:path>
            </a:pathLst>
          </a:custGeom>
          <a:solidFill>
            <a:srgbClr val="AA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92611" y="7007317"/>
            <a:ext cx="1328420" cy="350520"/>
          </a:xfrm>
          <a:custGeom>
            <a:avLst/>
            <a:gdLst/>
            <a:ahLst/>
            <a:cxnLst/>
            <a:rect l="l" t="t" r="r" b="b"/>
            <a:pathLst>
              <a:path w="1328420" h="350520">
                <a:moveTo>
                  <a:pt x="0" y="35051"/>
                </a:moveTo>
                <a:lnTo>
                  <a:pt x="2755" y="21409"/>
                </a:lnTo>
                <a:lnTo>
                  <a:pt x="10267" y="10267"/>
                </a:lnTo>
                <a:lnTo>
                  <a:pt x="21409" y="2755"/>
                </a:lnTo>
                <a:lnTo>
                  <a:pt x="35052" y="0"/>
                </a:lnTo>
                <a:lnTo>
                  <a:pt x="1293266" y="0"/>
                </a:lnTo>
                <a:lnTo>
                  <a:pt x="1306908" y="2755"/>
                </a:lnTo>
                <a:lnTo>
                  <a:pt x="1318050" y="10267"/>
                </a:lnTo>
                <a:lnTo>
                  <a:pt x="1325563" y="21409"/>
                </a:lnTo>
                <a:lnTo>
                  <a:pt x="1328318" y="35051"/>
                </a:lnTo>
                <a:lnTo>
                  <a:pt x="1328318" y="315467"/>
                </a:lnTo>
                <a:lnTo>
                  <a:pt x="1325563" y="329110"/>
                </a:lnTo>
                <a:lnTo>
                  <a:pt x="1318050" y="340252"/>
                </a:lnTo>
                <a:lnTo>
                  <a:pt x="1306908" y="347764"/>
                </a:lnTo>
                <a:lnTo>
                  <a:pt x="1293266" y="350519"/>
                </a:lnTo>
                <a:lnTo>
                  <a:pt x="35052" y="350519"/>
                </a:lnTo>
                <a:lnTo>
                  <a:pt x="21409" y="347764"/>
                </a:lnTo>
                <a:lnTo>
                  <a:pt x="10267" y="340252"/>
                </a:lnTo>
                <a:lnTo>
                  <a:pt x="2755" y="329110"/>
                </a:lnTo>
                <a:lnTo>
                  <a:pt x="0" y="315467"/>
                </a:lnTo>
                <a:lnTo>
                  <a:pt x="0" y="350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038832" y="6941432"/>
            <a:ext cx="1296054" cy="4127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000" spc="-10" dirty="0">
                <a:latin typeface="Calibri"/>
                <a:cs typeface="Calibri"/>
              </a:rPr>
              <a:t>Awardees notified:</a:t>
            </a:r>
            <a:endParaRPr sz="1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en-US" sz="1000" spc="-10" dirty="0" smtClean="0">
                <a:latin typeface="Calibri"/>
                <a:cs typeface="Calibri"/>
              </a:rPr>
              <a:t>By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lang="en-US" sz="1000" spc="-10" dirty="0" smtClean="0">
                <a:latin typeface="Calibri"/>
                <a:cs typeface="Calibri"/>
              </a:rPr>
              <a:t>Mid April</a:t>
            </a:r>
            <a:r>
              <a:rPr sz="1000" spc="-15" dirty="0" smtClean="0">
                <a:latin typeface="Calibri"/>
                <a:cs typeface="Calibri"/>
              </a:rPr>
              <a:t> </a:t>
            </a:r>
            <a:r>
              <a:rPr sz="1000" spc="-10" dirty="0" smtClean="0">
                <a:latin typeface="Calibri"/>
                <a:cs typeface="Calibri"/>
              </a:rPr>
              <a:t>202</a:t>
            </a:r>
            <a:r>
              <a:rPr lang="en-US" sz="1000" spc="-10" dirty="0" smtClean="0">
                <a:latin typeface="Calibri"/>
                <a:cs typeface="Calibri"/>
              </a:rPr>
              <a:t>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8786" y="9442297"/>
            <a:ext cx="6896100" cy="0"/>
          </a:xfrm>
          <a:custGeom>
            <a:avLst/>
            <a:gdLst/>
            <a:ahLst/>
            <a:cxnLst/>
            <a:rect l="l" t="t" r="r" b="b"/>
            <a:pathLst>
              <a:path w="6896100">
                <a:moveTo>
                  <a:pt x="0" y="0"/>
                </a:moveTo>
                <a:lnTo>
                  <a:pt x="6896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406" y="7929117"/>
            <a:ext cx="929201" cy="1334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557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</dc:title>
  <dc:creator>Mary Elkins Melton</dc:creator>
  <cp:lastModifiedBy>Merchant, Jeanne S (Campus)</cp:lastModifiedBy>
  <cp:revision>16</cp:revision>
  <cp:lastPrinted>2023-10-09T15:17:18Z</cp:lastPrinted>
  <dcterms:created xsi:type="dcterms:W3CDTF">2020-05-21T17:38:30Z</dcterms:created>
  <dcterms:modified xsi:type="dcterms:W3CDTF">2023-10-09T16:38:14Z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Creator">
    <vt:lpwstr>Acrobat PDFMaker 19 for Word</vt:lpwstr>
  </property>
  <property fmtid="{D5CDD505-2E9C-101B-9397-08002B2CF9AE}" pid="4" name="LastSaved">
    <vt:filetime>2020-05-21T00:00:00Z</vt:filetime>
  </property>
</Properties>
</file>